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1"/>
  </p:notesMasterIdLst>
  <p:sldIdLst>
    <p:sldId id="257" r:id="rId2"/>
    <p:sldId id="266" r:id="rId3"/>
    <p:sldId id="267" r:id="rId4"/>
    <p:sldId id="268" r:id="rId5"/>
    <p:sldId id="259" r:id="rId6"/>
    <p:sldId id="269" r:id="rId7"/>
    <p:sldId id="270" r:id="rId8"/>
    <p:sldId id="260" r:id="rId9"/>
    <p:sldId id="271" r:id="rId10"/>
    <p:sldId id="261" r:id="rId11"/>
    <p:sldId id="272" r:id="rId12"/>
    <p:sldId id="273" r:id="rId13"/>
    <p:sldId id="274" r:id="rId14"/>
    <p:sldId id="276" r:id="rId15"/>
    <p:sldId id="277" r:id="rId16"/>
    <p:sldId id="278" r:id="rId17"/>
    <p:sldId id="282" r:id="rId18"/>
    <p:sldId id="303" r:id="rId19"/>
    <p:sldId id="304" r:id="rId20"/>
    <p:sldId id="305" r:id="rId21"/>
    <p:sldId id="283" r:id="rId22"/>
    <p:sldId id="285" r:id="rId23"/>
    <p:sldId id="287" r:id="rId24"/>
    <p:sldId id="290" r:id="rId25"/>
    <p:sldId id="263" r:id="rId26"/>
    <p:sldId id="302" r:id="rId27"/>
    <p:sldId id="264" r:id="rId28"/>
    <p:sldId id="306" r:id="rId29"/>
    <p:sldId id="307" r:id="rId30"/>
  </p:sldIdLst>
  <p:sldSz cx="12192000" cy="6858000"/>
  <p:notesSz cx="6858000" cy="9144000"/>
  <p:embeddedFontLst>
    <p:embeddedFont>
      <p:font typeface="맑은 고딕" panose="020B0503020000020004" pitchFamily="50" charset="-127"/>
      <p:regular r:id="rId32"/>
      <p:bold r:id="rId33"/>
    </p:embeddedFont>
    <p:embeddedFont>
      <p:font typeface="나눔고딕" panose="020B0600000101010101" charset="-127"/>
      <p:regular r:id="rId34"/>
    </p:embeddedFont>
    <p:embeddedFont>
      <p:font typeface="나눔고딕 ExtraBold" panose="020B0600000101010101" charset="-127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ong" initials="H" lastIdx="1" clrIdx="0">
    <p:extLst>
      <p:ext uri="{19B8F6BF-5375-455C-9EA6-DF929625EA0E}">
        <p15:presenceInfo xmlns:p15="http://schemas.microsoft.com/office/powerpoint/2012/main" userId="Ho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5" autoAdjust="0"/>
    <p:restoredTop sz="72811" autoAdjust="0"/>
  </p:normalViewPr>
  <p:slideViewPr>
    <p:cSldViewPr snapToGrid="0">
      <p:cViewPr varScale="1">
        <p:scale>
          <a:sx n="84" d="100"/>
          <a:sy n="84" d="100"/>
        </p:scale>
        <p:origin x="1068" y="4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349755-47B7-4E73-9A7E-D1E638B657A1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F4FA0-AF65-49A8-9C1D-732BF49534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5809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! </a:t>
            </a:r>
            <a:r>
              <a:rPr lang="ko-KR" altLang="en-US" dirty="0" smtClean="0"/>
              <a:t>저는 </a:t>
            </a:r>
            <a:r>
              <a:rPr lang="en-US" altLang="ko-KR" dirty="0" smtClean="0"/>
              <a:t>‘VPN</a:t>
            </a:r>
            <a:r>
              <a:rPr lang="ko-KR" altLang="en-US" baseline="0" dirty="0" smtClean="0"/>
              <a:t>이란 무엇일까</a:t>
            </a:r>
            <a:r>
              <a:rPr lang="en-US" altLang="ko-KR" baseline="0" dirty="0" smtClean="0"/>
              <a:t>’</a:t>
            </a:r>
            <a:r>
              <a:rPr lang="ko-KR" altLang="en-US" baseline="0" dirty="0" smtClean="0"/>
              <a:t>라는 주제로 발표를 진행할 컴퓨터공학과 </a:t>
            </a:r>
            <a:r>
              <a:rPr lang="en-US" altLang="ko-KR" baseline="0" dirty="0" smtClean="0"/>
              <a:t>OO</a:t>
            </a:r>
            <a:r>
              <a:rPr lang="ko-KR" altLang="en-US" baseline="0" dirty="0" smtClean="0"/>
              <a:t>학번 </a:t>
            </a:r>
            <a:r>
              <a:rPr lang="en-US" altLang="ko-KR" baseline="0" dirty="0" smtClean="0"/>
              <a:t>OOO</a:t>
            </a:r>
            <a:r>
              <a:rPr lang="ko-KR" altLang="en-US" baseline="0" dirty="0" smtClean="0"/>
              <a:t>이라고 합니다</a:t>
            </a:r>
            <a:r>
              <a:rPr lang="en-US" altLang="ko-KR" baseline="0" dirty="0" smtClean="0"/>
              <a:t>!</a:t>
            </a:r>
          </a:p>
          <a:p>
            <a:r>
              <a:rPr lang="ko-KR" altLang="en-US" baseline="0" dirty="0" smtClean="0"/>
              <a:t>우선 저희는 어려운 내용으로 발표하기보다는 여러분이 </a:t>
            </a:r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에 대해 이해하고 여러분의 호기심을 이끌어내는 데 발표 초점을 두었습니다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대신 보고서에 </a:t>
            </a:r>
            <a:r>
              <a:rPr lang="ko-KR" altLang="en-US" baseline="0" dirty="0" err="1" smtClean="0"/>
              <a:t>패킷</a:t>
            </a:r>
            <a:r>
              <a:rPr lang="ko-KR" altLang="en-US" baseline="0" dirty="0" smtClean="0"/>
              <a:t> 분석과 무료 </a:t>
            </a:r>
            <a:r>
              <a:rPr lang="en-US" altLang="ko-KR" baseline="0" dirty="0" smtClean="0"/>
              <a:t>VPN </a:t>
            </a:r>
            <a:r>
              <a:rPr lang="ko-KR" altLang="en-US" baseline="0" dirty="0" smtClean="0"/>
              <a:t>프로그램 소개 등의 내용이 추가로 들어있으니 추후에 참조바랍니다 </a:t>
            </a:r>
            <a:r>
              <a:rPr lang="en-US" altLang="ko-KR" baseline="0" dirty="0" smtClean="0"/>
              <a:t>^^</a:t>
            </a:r>
          </a:p>
          <a:p>
            <a:endParaRPr lang="en-US" altLang="ko-KR" baseline="0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smtClean="0"/>
              <a:t>(NEXT)</a:t>
            </a:r>
            <a:endParaRPr lang="en-US" altLang="ko-KR" baseline="0" dirty="0" smtClean="0"/>
          </a:p>
          <a:p>
            <a:r>
              <a:rPr lang="ko-KR" altLang="en-US" dirty="0" smtClean="0"/>
              <a:t>우선 발표의 진행 순서는 다음과 같습니다</a:t>
            </a:r>
            <a:r>
              <a:rPr lang="en-US" altLang="ko-KR" dirty="0" smtClean="0"/>
              <a:t>.</a:t>
            </a:r>
          </a:p>
          <a:p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의 정의에 대해서 설명하고</a:t>
            </a:r>
            <a:endParaRPr lang="en-US" altLang="ko-KR" baseline="0" dirty="0" smtClean="0"/>
          </a:p>
          <a:p>
            <a:r>
              <a:rPr lang="en-US" altLang="ko-KR" baseline="0" dirty="0" smtClean="0"/>
              <a:t>(NEXT)</a:t>
            </a:r>
          </a:p>
          <a:p>
            <a:r>
              <a:rPr lang="en-US" altLang="ko-KR" dirty="0" smtClean="0"/>
              <a:t>VPN</a:t>
            </a:r>
            <a:r>
              <a:rPr lang="ko-KR" altLang="en-US" dirty="0" smtClean="0"/>
              <a:t>의 등장</a:t>
            </a:r>
            <a:r>
              <a:rPr lang="ko-KR" altLang="en-US" baseline="0" dirty="0" smtClean="0"/>
              <a:t> 배경</a:t>
            </a:r>
            <a:r>
              <a:rPr lang="en-US" altLang="ko-KR" baseline="0" dirty="0" smtClean="0"/>
              <a:t>,</a:t>
            </a:r>
          </a:p>
          <a:p>
            <a:r>
              <a:rPr lang="en-US" altLang="ko-KR" baseline="0" dirty="0" smtClean="0"/>
              <a:t>(NEXT)</a:t>
            </a:r>
          </a:p>
          <a:p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의 원리 및 프로토콜에 대한 설명</a:t>
            </a:r>
            <a:r>
              <a:rPr lang="en-US" altLang="ko-KR" baseline="0" dirty="0" smtClean="0"/>
              <a:t>,</a:t>
            </a:r>
          </a:p>
          <a:p>
            <a:r>
              <a:rPr lang="en-US" altLang="ko-KR" baseline="0" dirty="0" smtClean="0"/>
              <a:t>(NEXT)</a:t>
            </a:r>
          </a:p>
          <a:p>
            <a:r>
              <a:rPr lang="ko-KR" altLang="en-US" baseline="0" dirty="0" smtClean="0"/>
              <a:t>그리고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대표적인 </a:t>
            </a:r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의 응용 사례인 </a:t>
            </a:r>
            <a:r>
              <a:rPr lang="en-US" altLang="ko-KR" baseline="0" dirty="0" smtClean="0"/>
              <a:t>IP </a:t>
            </a:r>
            <a:r>
              <a:rPr lang="ko-KR" altLang="en-US" baseline="0" dirty="0" smtClean="0"/>
              <a:t>우회 기능을 예를 들어 설명합니다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baseline="0" dirty="0" smtClean="0"/>
              <a:t>(NEXT)</a:t>
            </a:r>
          </a:p>
          <a:p>
            <a:r>
              <a:rPr lang="ko-KR" altLang="en-US" baseline="0" dirty="0" smtClean="0"/>
              <a:t>마지막으로 실제로 </a:t>
            </a:r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을 연결시켜 외부에서 </a:t>
            </a:r>
            <a:r>
              <a:rPr lang="ko-KR" altLang="en-US" baseline="0" dirty="0" err="1" smtClean="0"/>
              <a:t>사설망에</a:t>
            </a:r>
            <a:r>
              <a:rPr lang="ko-KR" altLang="en-US" baseline="0" dirty="0" smtClean="0"/>
              <a:t> 접속하여 </a:t>
            </a:r>
            <a:r>
              <a:rPr lang="ko-KR" altLang="en-US" baseline="0" dirty="0" err="1" smtClean="0"/>
              <a:t>사설망</a:t>
            </a:r>
            <a:r>
              <a:rPr lang="ko-KR" altLang="en-US" baseline="0" dirty="0" smtClean="0"/>
              <a:t> 내부에 구축된 </a:t>
            </a:r>
            <a:r>
              <a:rPr lang="ko-KR" altLang="en-US" baseline="0" dirty="0" err="1" smtClean="0"/>
              <a:t>웹서버에</a:t>
            </a:r>
            <a:r>
              <a:rPr lang="ko-KR" altLang="en-US" baseline="0" dirty="0" smtClean="0"/>
              <a:t> 접속하는 시나리오를 보입니다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9941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그럼 </a:t>
            </a:r>
            <a:r>
              <a:rPr lang="en-US" altLang="ko-KR" dirty="0" smtClean="0"/>
              <a:t>VPN</a:t>
            </a:r>
            <a:r>
              <a:rPr lang="ko-KR" altLang="en-US" dirty="0" smtClean="0"/>
              <a:t>은 어떤 원리로 동작하는 걸까요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9993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은 여러 가지 </a:t>
            </a:r>
            <a:r>
              <a:rPr lang="ko-KR" altLang="en-US" baseline="0" dirty="0" err="1" smtClean="0"/>
              <a:t>터널링</a:t>
            </a:r>
            <a:r>
              <a:rPr lang="ko-KR" altLang="en-US" baseline="0" dirty="0" smtClean="0"/>
              <a:t> 프로토콜을 사용하여 구현합니다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여기서 </a:t>
            </a:r>
            <a:r>
              <a:rPr lang="ko-KR" altLang="en-US" baseline="0" dirty="0" err="1" smtClean="0"/>
              <a:t>터널링이란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사설망</a:t>
            </a:r>
            <a:r>
              <a:rPr lang="ko-KR" altLang="en-US" baseline="0" dirty="0" smtClean="0"/>
              <a:t> 환경에서 직접 연결한 것과 같은 효과를 얻기 위한 두 종단 사이의 가상의 연결을 말하는 것입니다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쉽게 말해서 </a:t>
            </a:r>
            <a:r>
              <a:rPr lang="ko-KR" altLang="en-US" baseline="0" dirty="0" err="1" smtClean="0"/>
              <a:t>패킷자체를</a:t>
            </a:r>
            <a:r>
              <a:rPr lang="ko-KR" altLang="en-US" baseline="0" dirty="0" smtClean="0"/>
              <a:t> 캡슐화하는 프로토콜입니다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그림을 보시면 </a:t>
            </a:r>
            <a:r>
              <a:rPr lang="ko-KR" altLang="en-US" baseline="0" dirty="0" err="1" smtClean="0"/>
              <a:t>사설망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패킷을</a:t>
            </a:r>
            <a:r>
              <a:rPr lang="ko-KR" altLang="en-US" baseline="0" dirty="0" smtClean="0"/>
              <a:t> 암호화 및 캡슐화를 해서 전송합니다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물론 수신 측에서는 반대로 동작합니다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err="1" smtClean="0"/>
              <a:t>터널링</a:t>
            </a:r>
            <a:r>
              <a:rPr lang="ko-KR" altLang="en-US" baseline="0" dirty="0" smtClean="0"/>
              <a:t> 프로토콜들은 주로 데이터 </a:t>
            </a:r>
            <a:r>
              <a:rPr lang="ko-KR" altLang="en-US" baseline="0" dirty="0" err="1" smtClean="0"/>
              <a:t>패킷의</a:t>
            </a:r>
            <a:r>
              <a:rPr lang="ko-KR" altLang="en-US" baseline="0" dirty="0" smtClean="0"/>
              <a:t> 암호화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터널의 생성 및 관리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암호화 키 관리 등을 수행합니다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576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프로토콜에는 계층에 따라 대표적으로 </a:t>
            </a:r>
            <a:r>
              <a:rPr lang="en-US" altLang="ko-KR" baseline="0" dirty="0" smtClean="0"/>
              <a:t>2</a:t>
            </a:r>
            <a:r>
              <a:rPr lang="ko-KR" altLang="en-US" baseline="0" dirty="0" smtClean="0"/>
              <a:t>계층의 </a:t>
            </a:r>
            <a:r>
              <a:rPr lang="en-US" altLang="ko-KR" baseline="0" dirty="0" smtClean="0"/>
              <a:t>L2F, PPTP, L2TP, 3</a:t>
            </a:r>
            <a:r>
              <a:rPr lang="ko-KR" altLang="en-US" baseline="0" dirty="0" smtClean="0"/>
              <a:t>계층의 </a:t>
            </a:r>
            <a:r>
              <a:rPr lang="en-US" altLang="ko-KR" baseline="0" dirty="0" err="1" smtClean="0"/>
              <a:t>IPSec</a:t>
            </a:r>
            <a:r>
              <a:rPr lang="en-US" altLang="ko-KR" baseline="0" dirty="0" smtClean="0"/>
              <a:t>, 4~7</a:t>
            </a:r>
            <a:r>
              <a:rPr lang="ko-KR" altLang="en-US" baseline="0" dirty="0" smtClean="0"/>
              <a:t>계층의 </a:t>
            </a:r>
            <a:r>
              <a:rPr lang="en-US" altLang="ko-KR" baseline="0" dirty="0" smtClean="0"/>
              <a:t>SSL</a:t>
            </a:r>
            <a:r>
              <a:rPr lang="ko-KR" altLang="en-US" baseline="0" dirty="0" smtClean="0"/>
              <a:t>이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이제 각각의 프로토콜에 대해 설명 드리겠습니다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082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L2F </a:t>
            </a:r>
            <a:r>
              <a:rPr lang="ko-KR" altLang="en-US" baseline="0" dirty="0" smtClean="0"/>
              <a:t>프로토콜은 </a:t>
            </a:r>
            <a:r>
              <a:rPr lang="en-US" altLang="ko-KR" baseline="0" dirty="0" smtClean="0"/>
              <a:t>‘</a:t>
            </a:r>
            <a:r>
              <a:rPr lang="ko-KR" altLang="en-US" baseline="0" dirty="0" err="1" smtClean="0"/>
              <a:t>시스코</a:t>
            </a:r>
            <a:r>
              <a:rPr lang="en-US" altLang="ko-KR" baseline="0" dirty="0" smtClean="0"/>
              <a:t>’</a:t>
            </a:r>
            <a:r>
              <a:rPr lang="ko-KR" altLang="en-US" baseline="0" dirty="0" smtClean="0"/>
              <a:t>에서 </a:t>
            </a:r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을 구현하기 위해 개발된 </a:t>
            </a:r>
            <a:r>
              <a:rPr lang="ko-KR" altLang="en-US" baseline="0" dirty="0" err="1" smtClean="0"/>
              <a:t>터널링</a:t>
            </a:r>
            <a:r>
              <a:rPr lang="ko-KR" altLang="en-US" baseline="0" dirty="0" smtClean="0"/>
              <a:t> 프로토콜입니다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기존의 </a:t>
            </a:r>
            <a:r>
              <a:rPr lang="en-US" altLang="ko-KR" baseline="0" dirty="0" smtClean="0"/>
              <a:t>PPP </a:t>
            </a:r>
            <a:r>
              <a:rPr lang="ko-KR" altLang="en-US" baseline="0" dirty="0" smtClean="0"/>
              <a:t>연결은 원격이용자로부터 </a:t>
            </a:r>
            <a:r>
              <a:rPr lang="en-US" altLang="ko-KR" baseline="0" dirty="0" smtClean="0"/>
              <a:t>NAS</a:t>
            </a:r>
            <a:r>
              <a:rPr lang="ko-KR" altLang="en-US" baseline="0" dirty="0" smtClean="0"/>
              <a:t>까지만 </a:t>
            </a:r>
            <a:r>
              <a:rPr lang="ko-KR" altLang="en-US" baseline="0" dirty="0" err="1" smtClean="0"/>
              <a:t>터널링을</a:t>
            </a:r>
            <a:r>
              <a:rPr lang="ko-KR" altLang="en-US" baseline="0" dirty="0" smtClean="0"/>
              <a:t> 하는 형태지만 </a:t>
            </a:r>
            <a:r>
              <a:rPr lang="en-US" altLang="ko-KR" baseline="0" dirty="0" smtClean="0"/>
              <a:t>L2F </a:t>
            </a:r>
            <a:r>
              <a:rPr lang="ko-KR" altLang="en-US" baseline="0" dirty="0" smtClean="0"/>
              <a:t>프로토콜을 사용하면 </a:t>
            </a:r>
            <a:r>
              <a:rPr lang="en-US" altLang="ko-KR" baseline="0" dirty="0" smtClean="0"/>
              <a:t>NAS</a:t>
            </a:r>
            <a:r>
              <a:rPr lang="ko-KR" altLang="en-US" baseline="0" dirty="0" smtClean="0"/>
              <a:t>를 넘어서 목적지 </a:t>
            </a:r>
            <a:r>
              <a:rPr lang="ko-KR" altLang="en-US" baseline="0" dirty="0" err="1" smtClean="0"/>
              <a:t>노드까지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PPP </a:t>
            </a:r>
            <a:r>
              <a:rPr lang="ko-KR" altLang="en-US" baseline="0" dirty="0" smtClean="0"/>
              <a:t>연결을 확장할 수 있어서 원격 이용자로부터 목적지 </a:t>
            </a:r>
            <a:r>
              <a:rPr lang="ko-KR" altLang="en-US" baseline="0" dirty="0" err="1" smtClean="0"/>
              <a:t>노드까지</a:t>
            </a:r>
            <a:r>
              <a:rPr lang="ko-KR" altLang="en-US" baseline="0" dirty="0" smtClean="0"/>
              <a:t> 직접 연결된 것과 같은 효과를 가집니다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여기서 </a:t>
            </a:r>
            <a:r>
              <a:rPr lang="en-US" altLang="ko-KR" baseline="0" dirty="0" smtClean="0"/>
              <a:t>NAS</a:t>
            </a:r>
            <a:r>
              <a:rPr lang="ko-KR" altLang="en-US" baseline="0" dirty="0" smtClean="0"/>
              <a:t>라는 것은 </a:t>
            </a:r>
            <a:r>
              <a:rPr lang="en-US" altLang="ko-KR" baseline="0" dirty="0" smtClean="0"/>
              <a:t>Network Access Server</a:t>
            </a:r>
            <a:r>
              <a:rPr lang="ko-KR" altLang="en-US" baseline="0" dirty="0" smtClean="0"/>
              <a:t>의 약어이며 쉽게 </a:t>
            </a:r>
            <a:r>
              <a:rPr lang="en-US" altLang="ko-KR" baseline="0" dirty="0" smtClean="0"/>
              <a:t>ISP</a:t>
            </a:r>
            <a:r>
              <a:rPr lang="ko-KR" altLang="en-US" baseline="0" dirty="0" smtClean="0"/>
              <a:t>들의 컴퓨터 서버입니다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483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이번에는 </a:t>
            </a:r>
            <a:r>
              <a:rPr lang="en-US" altLang="ko-KR" baseline="0" dirty="0" smtClean="0"/>
              <a:t>PPTP </a:t>
            </a:r>
            <a:r>
              <a:rPr lang="ko-KR" altLang="en-US" baseline="0" dirty="0" smtClean="0"/>
              <a:t>프로토콜입니다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바로 </a:t>
            </a:r>
            <a:r>
              <a:rPr lang="ko-KR" altLang="en-US" baseline="0" dirty="0" err="1" smtClean="0"/>
              <a:t>패킷의</a:t>
            </a:r>
            <a:r>
              <a:rPr lang="ko-KR" altLang="en-US" baseline="0" dirty="0" smtClean="0"/>
              <a:t> 구조를 </a:t>
            </a:r>
            <a:r>
              <a:rPr lang="ko-KR" altLang="en-US" baseline="0" dirty="0" err="1" smtClean="0"/>
              <a:t>보실텐데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사설망의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IP </a:t>
            </a:r>
            <a:r>
              <a:rPr lang="ko-KR" altLang="en-US" baseline="0" dirty="0" err="1" smtClean="0"/>
              <a:t>데이터그램을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PPP </a:t>
            </a:r>
            <a:r>
              <a:rPr lang="ko-KR" altLang="en-US" baseline="0" dirty="0" smtClean="0"/>
              <a:t>헤더로 감싸고 다시 </a:t>
            </a:r>
            <a:r>
              <a:rPr lang="en-US" altLang="ko-KR" baseline="0" dirty="0" smtClean="0"/>
              <a:t>GRE </a:t>
            </a:r>
            <a:r>
              <a:rPr lang="ko-KR" altLang="en-US" baseline="0" dirty="0" smtClean="0"/>
              <a:t>헤더로 그리고 다시 공중망의</a:t>
            </a:r>
            <a:r>
              <a:rPr lang="en-US" altLang="ko-KR" baseline="0" dirty="0" smtClean="0"/>
              <a:t> IP </a:t>
            </a:r>
            <a:r>
              <a:rPr lang="ko-KR" altLang="en-US" baseline="0" dirty="0" smtClean="0"/>
              <a:t>헤더를 붙입니다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여기서 </a:t>
            </a:r>
            <a:r>
              <a:rPr lang="en-US" altLang="ko-KR" baseline="0" dirty="0" smtClean="0"/>
              <a:t>GRE </a:t>
            </a:r>
            <a:r>
              <a:rPr lang="ko-KR" altLang="en-US" baseline="0" dirty="0" smtClean="0"/>
              <a:t>프로토콜 또한 </a:t>
            </a:r>
            <a:r>
              <a:rPr lang="ko-KR" altLang="en-US" baseline="0" dirty="0" err="1" smtClean="0"/>
              <a:t>시스코에서</a:t>
            </a:r>
            <a:r>
              <a:rPr lang="ko-KR" altLang="en-US" baseline="0" dirty="0" smtClean="0"/>
              <a:t> 개발한 </a:t>
            </a:r>
            <a:r>
              <a:rPr lang="ko-KR" altLang="en-US" baseline="0" dirty="0" err="1" smtClean="0"/>
              <a:t>터널링</a:t>
            </a:r>
            <a:r>
              <a:rPr lang="ko-KR" altLang="en-US" baseline="0" dirty="0" smtClean="0"/>
              <a:t> 프로토콜입니다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PPTP </a:t>
            </a:r>
            <a:r>
              <a:rPr lang="ko-KR" altLang="en-US" baseline="0" dirty="0" smtClean="0"/>
              <a:t>프로토콜은 마이크로소프트에서 개발되었으며 </a:t>
            </a:r>
            <a:r>
              <a:rPr lang="en-US" altLang="ko-KR" baseline="0" dirty="0" smtClean="0"/>
              <a:t>L2F</a:t>
            </a:r>
            <a:r>
              <a:rPr lang="ko-KR" altLang="en-US" baseline="0" dirty="0" smtClean="0"/>
              <a:t>와는 다르게 </a:t>
            </a:r>
            <a:r>
              <a:rPr lang="en-US" altLang="ko-KR" baseline="0" dirty="0" smtClean="0"/>
              <a:t>PSTN</a:t>
            </a:r>
            <a:r>
              <a:rPr lang="ko-KR" altLang="en-US" baseline="0" dirty="0" smtClean="0"/>
              <a:t>이나 모뎀 연결을 사용하지 않아도 </a:t>
            </a:r>
            <a:r>
              <a:rPr lang="en-US" altLang="ko-KR" baseline="0" dirty="0" smtClean="0"/>
              <a:t>VPN </a:t>
            </a:r>
            <a:r>
              <a:rPr lang="ko-KR" altLang="en-US" baseline="0" dirty="0" smtClean="0"/>
              <a:t>연결을 할 수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또 하나의 장점은 </a:t>
            </a:r>
            <a:r>
              <a:rPr lang="en-US" altLang="ko-KR" baseline="0" dirty="0" smtClean="0"/>
              <a:t>IP </a:t>
            </a:r>
            <a:r>
              <a:rPr lang="ko-KR" altLang="en-US" baseline="0" dirty="0" err="1" smtClean="0"/>
              <a:t>패킷</a:t>
            </a:r>
            <a:r>
              <a:rPr lang="ko-KR" altLang="en-US" baseline="0" dirty="0" smtClean="0"/>
              <a:t> 뿐만 아니라 </a:t>
            </a:r>
            <a:r>
              <a:rPr lang="en-US" altLang="ko-KR" baseline="0" dirty="0" smtClean="0"/>
              <a:t>IPX, NetBEUI </a:t>
            </a:r>
            <a:r>
              <a:rPr lang="ko-KR" altLang="en-US" baseline="0" dirty="0" err="1" smtClean="0"/>
              <a:t>패킷</a:t>
            </a:r>
            <a:r>
              <a:rPr lang="ko-KR" altLang="en-US" baseline="0" dirty="0" smtClean="0"/>
              <a:t> 또한 </a:t>
            </a:r>
            <a:r>
              <a:rPr lang="en-US" altLang="ko-KR" baseline="0" dirty="0" smtClean="0"/>
              <a:t>PPP </a:t>
            </a:r>
            <a:r>
              <a:rPr lang="ko-KR" altLang="en-US" baseline="0" dirty="0" smtClean="0"/>
              <a:t>프레임으로 캡슐화할 수 있고</a:t>
            </a:r>
            <a:r>
              <a:rPr lang="en-US" altLang="ko-KR" baseline="0" dirty="0" smtClean="0"/>
              <a:t>, LAN </a:t>
            </a:r>
            <a:r>
              <a:rPr lang="ko-KR" altLang="en-US" baseline="0" dirty="0" smtClean="0"/>
              <a:t>또는</a:t>
            </a:r>
            <a:r>
              <a:rPr lang="en-US" altLang="ko-KR" baseline="0" dirty="0" smtClean="0"/>
              <a:t> WAN </a:t>
            </a:r>
            <a:r>
              <a:rPr lang="ko-KR" altLang="en-US" baseline="0" dirty="0" smtClean="0"/>
              <a:t>링크를 통해 보안 통신을 할 수 있는 터널을 만들 수 있다는 점입니다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6203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PPTP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Voluntary tunneling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Compulsory tunneling </a:t>
            </a:r>
            <a:r>
              <a:rPr lang="ko-KR" altLang="en-US" baseline="0" dirty="0" smtClean="0"/>
              <a:t>두 가지 방식으로 지원됩니다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Voluntary tunneling </a:t>
            </a:r>
            <a:r>
              <a:rPr lang="ko-KR" altLang="en-US" baseline="0" dirty="0" smtClean="0"/>
              <a:t>방식은 클라이언트 서버간에 터널을 생성합니다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따라서 클라이언트에 </a:t>
            </a:r>
            <a:r>
              <a:rPr lang="en-US" altLang="ko-KR" baseline="0" dirty="0" smtClean="0"/>
              <a:t>PPTP </a:t>
            </a:r>
            <a:r>
              <a:rPr lang="ko-KR" altLang="en-US" baseline="0" dirty="0" smtClean="0"/>
              <a:t>프로토콜이 탑재되어 있어야 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반면에 </a:t>
            </a:r>
            <a:r>
              <a:rPr lang="en-US" altLang="ko-KR" baseline="0" dirty="0" smtClean="0"/>
              <a:t>Compulsory tunneling </a:t>
            </a:r>
            <a:r>
              <a:rPr lang="ko-KR" altLang="en-US" baseline="0" dirty="0" smtClean="0"/>
              <a:t>방식은 클라이언트를 대신해서 </a:t>
            </a:r>
            <a:r>
              <a:rPr lang="en-US" altLang="ko-KR" baseline="0" dirty="0" smtClean="0"/>
              <a:t>ISP</a:t>
            </a:r>
            <a:r>
              <a:rPr lang="ko-KR" altLang="en-US" baseline="0" dirty="0" smtClean="0"/>
              <a:t>가 목적 </a:t>
            </a:r>
            <a:r>
              <a:rPr lang="ko-KR" altLang="en-US" baseline="0" dirty="0" err="1" smtClean="0"/>
              <a:t>노드까지</a:t>
            </a:r>
            <a:r>
              <a:rPr lang="ko-KR" altLang="en-US" baseline="0" dirty="0" smtClean="0"/>
              <a:t> 터널을 생성합니다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baseline="0" dirty="0" smtClean="0"/>
              <a:t>PPTP </a:t>
            </a:r>
            <a:r>
              <a:rPr lang="ko-KR" altLang="en-US" baseline="0" dirty="0" smtClean="0"/>
              <a:t>서버는 윈도우 서버 혹은 </a:t>
            </a:r>
            <a:r>
              <a:rPr lang="en-US" altLang="ko-KR" baseline="0" dirty="0" smtClean="0"/>
              <a:t>VPN </a:t>
            </a:r>
            <a:r>
              <a:rPr lang="ko-KR" altLang="en-US" baseline="0" dirty="0" smtClean="0"/>
              <a:t>기능이 있는 </a:t>
            </a:r>
            <a:r>
              <a:rPr lang="en-US" altLang="ko-KR" baseline="0" dirty="0" err="1" smtClean="0"/>
              <a:t>ipTIME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공유기를 사용하면 쉽게 구축할 수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5126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L2TP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IETF</a:t>
            </a:r>
            <a:r>
              <a:rPr lang="ko-KR" altLang="en-US" baseline="0" dirty="0" smtClean="0"/>
              <a:t>의 표준 </a:t>
            </a:r>
            <a:r>
              <a:rPr lang="ko-KR" altLang="en-US" baseline="0" dirty="0" err="1" smtClean="0"/>
              <a:t>터널링</a:t>
            </a:r>
            <a:r>
              <a:rPr lang="ko-KR" altLang="en-US" baseline="0" dirty="0" smtClean="0"/>
              <a:t> 프로토콜 중 하나입니다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L2TP </a:t>
            </a:r>
            <a:r>
              <a:rPr lang="ko-KR" altLang="en-US" baseline="0" dirty="0" smtClean="0"/>
              <a:t>터널은 원격 사용자측에서 혹은 </a:t>
            </a:r>
            <a:r>
              <a:rPr lang="en-US" altLang="ko-KR" baseline="0" dirty="0" smtClean="0"/>
              <a:t>L2TP </a:t>
            </a:r>
            <a:r>
              <a:rPr lang="ko-KR" altLang="en-US" baseline="0" dirty="0" smtClean="0"/>
              <a:t>서비스 제공자가 위치한 </a:t>
            </a:r>
            <a:r>
              <a:rPr lang="en-US" altLang="ko-KR" baseline="0" dirty="0" smtClean="0"/>
              <a:t>NAS </a:t>
            </a:r>
            <a:r>
              <a:rPr lang="ko-KR" altLang="en-US" baseline="0" dirty="0" smtClean="0"/>
              <a:t>측에서 만들어질 수 있는데 원격 사용자측에서 연결을 만들 경우</a:t>
            </a:r>
            <a:endParaRPr lang="en-US" altLang="ko-KR" baseline="0" dirty="0" smtClean="0"/>
          </a:p>
          <a:p>
            <a:r>
              <a:rPr lang="ko-KR" altLang="en-US" baseline="0" dirty="0" smtClean="0"/>
              <a:t>우리는 </a:t>
            </a:r>
            <a:r>
              <a:rPr lang="en-US" altLang="ko-KR" baseline="0" dirty="0" smtClean="0"/>
              <a:t>NAS</a:t>
            </a:r>
            <a:r>
              <a:rPr lang="ko-KR" altLang="en-US" baseline="0" dirty="0" smtClean="0"/>
              <a:t>를 </a:t>
            </a:r>
            <a:r>
              <a:rPr lang="en-US" altLang="ko-KR" baseline="0" dirty="0" smtClean="0"/>
              <a:t>L2TP Access Concentrator, LAC</a:t>
            </a:r>
            <a:r>
              <a:rPr lang="ko-KR" altLang="en-US" baseline="0" dirty="0" smtClean="0"/>
              <a:t>라고 부르고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목적지인 원격 </a:t>
            </a:r>
            <a:r>
              <a:rPr lang="ko-KR" altLang="en-US" baseline="0" dirty="0" err="1" smtClean="0"/>
              <a:t>노드를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L2TP Network Server, LNS</a:t>
            </a:r>
            <a:r>
              <a:rPr lang="ko-KR" altLang="en-US" baseline="0" dirty="0" smtClean="0"/>
              <a:t>라고 부릅니다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L2TP</a:t>
            </a:r>
            <a:r>
              <a:rPr lang="ko-KR" altLang="en-US" baseline="0" dirty="0" smtClean="0"/>
              <a:t>는 또한 </a:t>
            </a:r>
            <a:r>
              <a:rPr lang="en-US" altLang="ko-KR" baseline="0" dirty="0" smtClean="0"/>
              <a:t>PAP, CHAP, MS-CHAP</a:t>
            </a:r>
            <a:r>
              <a:rPr lang="ko-KR" altLang="en-US" baseline="0" dirty="0" smtClean="0"/>
              <a:t>의 인증 과정을 지원하고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암호화된 </a:t>
            </a:r>
            <a:r>
              <a:rPr lang="en-US" altLang="ko-KR" baseline="0" dirty="0" smtClean="0"/>
              <a:t>VPN </a:t>
            </a:r>
            <a:r>
              <a:rPr lang="ko-KR" altLang="en-US" baseline="0" dirty="0" smtClean="0"/>
              <a:t>서비스를 위해 </a:t>
            </a:r>
            <a:r>
              <a:rPr lang="en-US" altLang="ko-KR" baseline="0" dirty="0" err="1" smtClean="0"/>
              <a:t>IPSec</a:t>
            </a:r>
            <a:r>
              <a:rPr lang="ko-KR" altLang="en-US" baseline="0" dirty="0" smtClean="0"/>
              <a:t>를 함께 사용할 수 있습니다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9104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err="1" smtClean="0"/>
              <a:t>IPSec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프로토콜은 </a:t>
            </a:r>
            <a:r>
              <a:rPr lang="en-US" altLang="ko-KR" baseline="0" dirty="0" smtClean="0"/>
              <a:t>TCP/IP </a:t>
            </a:r>
            <a:r>
              <a:rPr lang="ko-KR" altLang="en-US" baseline="0" dirty="0" smtClean="0"/>
              <a:t>기반의 네트워크에서 통신의 </a:t>
            </a:r>
            <a:r>
              <a:rPr lang="ko-KR" altLang="en-US" baseline="0" dirty="0" err="1" smtClean="0"/>
              <a:t>보안성을</a:t>
            </a:r>
            <a:r>
              <a:rPr lang="ko-KR" altLang="en-US" baseline="0" dirty="0" smtClean="0"/>
              <a:t> 제공해주는 </a:t>
            </a:r>
            <a:r>
              <a:rPr lang="en-US" altLang="ko-KR" baseline="0" dirty="0" smtClean="0"/>
              <a:t>IETF </a:t>
            </a:r>
            <a:r>
              <a:rPr lang="ko-KR" altLang="en-US" baseline="0" dirty="0" smtClean="0"/>
              <a:t>표준 프로토콜입니다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err="1" smtClean="0"/>
              <a:t>IPSec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IP </a:t>
            </a:r>
            <a:r>
              <a:rPr lang="ko-KR" altLang="en-US" baseline="0" dirty="0" err="1" smtClean="0"/>
              <a:t>데이터그램의</a:t>
            </a:r>
            <a:r>
              <a:rPr lang="ko-KR" altLang="en-US" baseline="0" dirty="0" smtClean="0"/>
              <a:t> 데이터 </a:t>
            </a:r>
            <a:r>
              <a:rPr lang="ko-KR" altLang="en-US" baseline="0" dirty="0" err="1" smtClean="0"/>
              <a:t>비밀성</a:t>
            </a:r>
            <a:r>
              <a:rPr lang="ko-KR" altLang="en-US" baseline="0" dirty="0" smtClean="0"/>
              <a:t> 및 </a:t>
            </a:r>
            <a:r>
              <a:rPr lang="ko-KR" altLang="en-US" baseline="0" dirty="0" err="1" smtClean="0"/>
              <a:t>무결성을</a:t>
            </a:r>
            <a:r>
              <a:rPr lang="ko-KR" altLang="en-US" baseline="0" dirty="0" smtClean="0"/>
              <a:t> 보장합니다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그리고 </a:t>
            </a:r>
            <a:r>
              <a:rPr lang="en-US" altLang="ko-KR" baseline="0" dirty="0" err="1" smtClean="0"/>
              <a:t>IPSec</a:t>
            </a:r>
            <a:r>
              <a:rPr lang="ko-KR" altLang="en-US" baseline="0" dirty="0" smtClean="0"/>
              <a:t>는 각 종단 단말기에 적용된 보안 정책과 약속된 암호화 방식에 따라 제어됩니다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 다이어그램은 </a:t>
            </a:r>
            <a:r>
              <a:rPr lang="en-US" altLang="ko-KR" baseline="0" dirty="0" err="1" smtClean="0"/>
              <a:t>IPSec</a:t>
            </a:r>
            <a:r>
              <a:rPr lang="ko-KR" altLang="en-US" baseline="0" dirty="0" smtClean="0"/>
              <a:t>의 보안 정책을 쉽게 설명하기 위한 다이어그램입니다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보안 정책에 </a:t>
            </a:r>
            <a:r>
              <a:rPr lang="ko-KR" altLang="en-US" baseline="0" dirty="0" err="1" smtClean="0"/>
              <a:t>패킷의</a:t>
            </a:r>
            <a:r>
              <a:rPr lang="ko-KR" altLang="en-US" baseline="0" dirty="0" smtClean="0"/>
              <a:t> 프로토콜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출발지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목적지에 따른 행동 규칙들과 그 규칙에 대응하는 행위를 설정해두고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정책에 맞게 </a:t>
            </a:r>
            <a:r>
              <a:rPr lang="ko-KR" altLang="en-US" baseline="0" dirty="0" err="1" smtClean="0"/>
              <a:t>패킷을</a:t>
            </a:r>
            <a:r>
              <a:rPr lang="ko-KR" altLang="en-US" baseline="0" dirty="0" smtClean="0"/>
              <a:t> 처리합니다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53821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두 컴퓨터 사이에 </a:t>
            </a:r>
            <a:r>
              <a:rPr lang="en-US" altLang="ko-KR" baseline="0" dirty="0" err="1" smtClean="0"/>
              <a:t>IPSec</a:t>
            </a:r>
            <a:r>
              <a:rPr lang="ko-KR" altLang="en-US" baseline="0" dirty="0" smtClean="0"/>
              <a:t>를 사용하여 안전한 통신 세션을 연결하기 위해서는 반드시 사전에 암호화 방식 및 공유할 </a:t>
            </a:r>
            <a:r>
              <a:rPr lang="ko-KR" altLang="en-US" baseline="0" dirty="0" err="1" smtClean="0"/>
              <a:t>비밀키를</a:t>
            </a:r>
            <a:r>
              <a:rPr lang="ko-KR" altLang="en-US" baseline="0" dirty="0" smtClean="0"/>
              <a:t> 서로 분배해야 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 과정을 </a:t>
            </a:r>
            <a:r>
              <a:rPr lang="en-US" altLang="ko-KR" baseline="0" dirty="0" smtClean="0"/>
              <a:t>Security Association, SA</a:t>
            </a:r>
            <a:r>
              <a:rPr lang="ko-KR" altLang="en-US" baseline="0" dirty="0" smtClean="0"/>
              <a:t>라고 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8269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SA</a:t>
            </a:r>
            <a:r>
              <a:rPr lang="ko-KR" altLang="en-US" baseline="0" dirty="0" smtClean="0"/>
              <a:t>를 설정하는 과정은 </a:t>
            </a:r>
            <a:r>
              <a:rPr lang="en-US" altLang="ko-KR" baseline="0" dirty="0" smtClean="0"/>
              <a:t>ISAKMP(Internet Security Association and Key Management Protocol)</a:t>
            </a:r>
            <a:r>
              <a:rPr lang="ko-KR" altLang="en-US" baseline="0" dirty="0" err="1" smtClean="0"/>
              <a:t>라고하는</a:t>
            </a:r>
            <a:r>
              <a:rPr lang="ko-KR" altLang="en-US" baseline="0" dirty="0" smtClean="0"/>
              <a:t> 프로토콜에 규정이 되어 있지만 키를 어떻게 분배할지에 관한 정의는 없습니다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따라서 </a:t>
            </a:r>
            <a:r>
              <a:rPr lang="ko-KR" altLang="en-US" baseline="0" dirty="0" err="1" smtClean="0"/>
              <a:t>비밀키를</a:t>
            </a:r>
            <a:r>
              <a:rPr lang="ko-KR" altLang="en-US" baseline="0" dirty="0" smtClean="0"/>
              <a:t> 분배하는 알고리즘이 따로 필요한데 이는 주로 인증 기능이 추가된 </a:t>
            </a:r>
            <a:r>
              <a:rPr lang="en-US" altLang="ko-KR" baseline="0" dirty="0" smtClean="0"/>
              <a:t>Group </a:t>
            </a:r>
            <a:r>
              <a:rPr lang="en-US" altLang="ko-KR" baseline="0" dirty="0" err="1" smtClean="0"/>
              <a:t>Diffie-Helman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알고리즘을 사용한 </a:t>
            </a:r>
            <a:r>
              <a:rPr lang="en-US" altLang="ko-KR" baseline="0" dirty="0" smtClean="0"/>
              <a:t>Oakley </a:t>
            </a:r>
            <a:r>
              <a:rPr lang="ko-KR" altLang="en-US" baseline="0" dirty="0" smtClean="0"/>
              <a:t>알고리즘을 사용합니다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endParaRPr lang="en-US" altLang="ko-KR" baseline="0" dirty="0" smtClean="0"/>
          </a:p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304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VPN</a:t>
            </a:r>
            <a:r>
              <a:rPr lang="ko-KR" altLang="en-US" dirty="0" smtClean="0"/>
              <a:t>을</a:t>
            </a:r>
            <a:r>
              <a:rPr lang="ko-KR" altLang="en-US" baseline="0" dirty="0" smtClean="0"/>
              <a:t> 설명하기 이전에 우선 </a:t>
            </a:r>
            <a:r>
              <a:rPr lang="en-US" altLang="ko-KR" baseline="0" dirty="0" smtClean="0"/>
              <a:t>‘</a:t>
            </a:r>
            <a:r>
              <a:rPr lang="ko-KR" altLang="en-US" baseline="0" dirty="0" err="1" smtClean="0"/>
              <a:t>사설망</a:t>
            </a:r>
            <a:r>
              <a:rPr lang="en-US" altLang="ko-KR" baseline="0" dirty="0" smtClean="0"/>
              <a:t>’</a:t>
            </a:r>
            <a:r>
              <a:rPr lang="ko-KR" altLang="en-US" baseline="0" dirty="0" smtClean="0"/>
              <a:t>에 대해서 조금 간단하게 설명 드리겠습니다</a:t>
            </a:r>
            <a:r>
              <a:rPr lang="en-US" altLang="ko-KR" baseline="0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err="1" smtClean="0"/>
              <a:t>사설망의</a:t>
            </a:r>
            <a:r>
              <a:rPr lang="ko-KR" altLang="en-US" dirty="0" smtClean="0"/>
              <a:t> 정의는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사설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 공간을 이용하는 네트워크</a:t>
            </a:r>
            <a:r>
              <a:rPr lang="en-US" altLang="ko-KR" dirty="0" smtClean="0"/>
              <a:t>’</a:t>
            </a:r>
            <a:r>
              <a:rPr lang="ko-KR" altLang="en-US" dirty="0" smtClean="0"/>
              <a:t>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이 </a:t>
            </a:r>
            <a:r>
              <a:rPr lang="ko-KR" altLang="en-US" dirty="0" err="1" smtClean="0"/>
              <a:t>사설망을</a:t>
            </a:r>
            <a:r>
              <a:rPr lang="ko-KR" altLang="en-US" dirty="0" smtClean="0"/>
              <a:t> 가장 쉽게 찾아볼 수 있는 환경은 바로 공유기가 설치된 가정입니다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보통 가정에서 하나의 공인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주소로</a:t>
            </a:r>
            <a:endParaRPr lang="en-US" altLang="ko-KR" dirty="0" smtClean="0"/>
          </a:p>
          <a:p>
            <a:r>
              <a:rPr lang="ko-KR" altLang="en-US" dirty="0" smtClean="0"/>
              <a:t>유선을 통해 여러 대의 컴퓨터를 연결하기도 하고</a:t>
            </a:r>
            <a:endParaRPr lang="en-US" altLang="ko-KR" dirty="0" smtClean="0"/>
          </a:p>
          <a:p>
            <a:r>
              <a:rPr lang="ko-KR" altLang="en-US" dirty="0" smtClean="0"/>
              <a:t>무선으로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여러 대의 휴대폰을 연결하기도 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이런 구조의 통신이 가능한 건 </a:t>
            </a:r>
            <a:r>
              <a:rPr lang="en-US" altLang="ko-KR" baseline="0" dirty="0" smtClean="0"/>
              <a:t>NAT</a:t>
            </a:r>
            <a:r>
              <a:rPr lang="ko-KR" altLang="en-US" baseline="0" dirty="0" smtClean="0"/>
              <a:t>라고 하는 </a:t>
            </a:r>
            <a:r>
              <a:rPr lang="en-US" altLang="ko-KR" baseline="0" dirty="0" smtClean="0"/>
              <a:t>IP </a:t>
            </a:r>
            <a:r>
              <a:rPr lang="ko-KR" altLang="en-US" baseline="0" dirty="0" smtClean="0"/>
              <a:t>주소 변환 기술을 사용하기 때문입니다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0568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ISAKMP </a:t>
            </a:r>
            <a:r>
              <a:rPr lang="ko-KR" altLang="en-US" baseline="0" dirty="0" smtClean="0"/>
              <a:t>프로토콜과 </a:t>
            </a:r>
            <a:r>
              <a:rPr lang="en-US" altLang="ko-KR" baseline="0" dirty="0" smtClean="0"/>
              <a:t>Oakley </a:t>
            </a:r>
            <a:r>
              <a:rPr lang="ko-KR" altLang="en-US" baseline="0" dirty="0" smtClean="0"/>
              <a:t>알고리즘을 결합한 프로토콜을 </a:t>
            </a:r>
            <a:r>
              <a:rPr lang="en-US" altLang="ko-KR" baseline="0" dirty="0" smtClean="0"/>
              <a:t>Internet Key Exchange, IKE </a:t>
            </a:r>
            <a:r>
              <a:rPr lang="ko-KR" altLang="en-US" baseline="0" dirty="0" smtClean="0"/>
              <a:t>프로토콜이라고 합니다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5868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이 그림은 </a:t>
            </a:r>
            <a:r>
              <a:rPr lang="en-US" altLang="ko-KR" baseline="0" dirty="0" smtClean="0"/>
              <a:t>IKE</a:t>
            </a:r>
            <a:r>
              <a:rPr lang="ko-KR" altLang="en-US" baseline="0" dirty="0" smtClean="0"/>
              <a:t> 프로토콜의 작동 과정을 설명합니다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먼저 </a:t>
            </a:r>
            <a:r>
              <a:rPr lang="en-US" altLang="ko-KR" baseline="0" dirty="0" smtClean="0"/>
              <a:t>1</a:t>
            </a:r>
            <a:r>
              <a:rPr lang="ko-KR" altLang="en-US" baseline="0" dirty="0" smtClean="0"/>
              <a:t>단계로 암호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무결성</a:t>
            </a:r>
            <a:r>
              <a:rPr lang="ko-KR" altLang="en-US" baseline="0" dirty="0" smtClean="0"/>
              <a:t> 알고리즘을 협상하고</a:t>
            </a:r>
            <a:r>
              <a:rPr lang="en-US" altLang="ko-KR" baseline="0" dirty="0" smtClean="0"/>
              <a:t>, </a:t>
            </a:r>
            <a:r>
              <a:rPr lang="en-US" altLang="ko-KR" baseline="0" dirty="0" err="1" smtClean="0"/>
              <a:t>Diffie-Helman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알고리즘으로 마스터 키를 생성하고 상호 인증을 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다음 </a:t>
            </a:r>
            <a:r>
              <a:rPr lang="en-US" altLang="ko-KR" baseline="0" dirty="0" smtClean="0"/>
              <a:t>2</a:t>
            </a:r>
            <a:r>
              <a:rPr lang="ko-KR" altLang="en-US" baseline="0" dirty="0" smtClean="0"/>
              <a:t>단계에서 </a:t>
            </a:r>
            <a:r>
              <a:rPr lang="en-US" altLang="ko-KR" baseline="0" dirty="0" err="1" smtClean="0"/>
              <a:t>IPSec</a:t>
            </a:r>
            <a:r>
              <a:rPr lang="ko-KR" altLang="en-US" baseline="0" dirty="0" smtClean="0"/>
              <a:t>를 위한 암호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무결성</a:t>
            </a:r>
            <a:r>
              <a:rPr lang="ko-KR" altLang="en-US" baseline="0" dirty="0" smtClean="0"/>
              <a:t> 알고리즘을 협상하고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마스터 키를 사용해 실제 보안 통신에 필요한 </a:t>
            </a:r>
            <a:r>
              <a:rPr lang="ko-KR" altLang="en-US" baseline="0" dirty="0" err="1" smtClean="0"/>
              <a:t>세션키를</a:t>
            </a:r>
            <a:r>
              <a:rPr lang="ko-KR" altLang="en-US" baseline="0" dirty="0" smtClean="0"/>
              <a:t> 생성합니다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3</a:t>
            </a:r>
            <a:r>
              <a:rPr lang="ko-KR" altLang="en-US" baseline="0" dirty="0" smtClean="0"/>
              <a:t>단계에서는 공유된 </a:t>
            </a:r>
            <a:r>
              <a:rPr lang="ko-KR" altLang="en-US" baseline="0" dirty="0" err="1" smtClean="0"/>
              <a:t>세션키를</a:t>
            </a:r>
            <a:r>
              <a:rPr lang="ko-KR" altLang="en-US" baseline="0" dirty="0" smtClean="0"/>
              <a:t> 통해 안전한 통신을 하게 됩니다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2237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err="1" smtClean="0"/>
              <a:t>IPSec</a:t>
            </a:r>
            <a:r>
              <a:rPr lang="ko-KR" altLang="en-US" baseline="0" dirty="0" smtClean="0"/>
              <a:t>는 데이터 인증과 암호화를 하는 데 있어서 두 가지 다른 프로토콜을 제공합니다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 프로토콜은 </a:t>
            </a:r>
            <a:r>
              <a:rPr lang="en-US" altLang="ko-KR" baseline="0" dirty="0" smtClean="0"/>
              <a:t>AH </a:t>
            </a:r>
            <a:r>
              <a:rPr lang="ko-KR" altLang="en-US" baseline="0" dirty="0" smtClean="0"/>
              <a:t>프로토콜과 </a:t>
            </a:r>
            <a:r>
              <a:rPr lang="en-US" altLang="ko-KR" baseline="0" dirty="0" smtClean="0"/>
              <a:t>ESP </a:t>
            </a:r>
            <a:r>
              <a:rPr lang="ko-KR" altLang="en-US" baseline="0" dirty="0" smtClean="0"/>
              <a:t>프로토콜이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 프로토콜에 대해 쉽게 설명하자면 </a:t>
            </a:r>
            <a:r>
              <a:rPr lang="en-US" altLang="ko-KR" baseline="0" dirty="0" smtClean="0"/>
              <a:t>AH </a:t>
            </a:r>
            <a:r>
              <a:rPr lang="ko-KR" altLang="en-US" baseline="0" dirty="0" smtClean="0"/>
              <a:t>프로토콜은 인증 및 </a:t>
            </a:r>
            <a:r>
              <a:rPr lang="ko-KR" altLang="en-US" baseline="0" dirty="0" err="1" smtClean="0"/>
              <a:t>무결성을</a:t>
            </a:r>
            <a:r>
              <a:rPr lang="ko-KR" altLang="en-US" baseline="0" dirty="0" smtClean="0"/>
              <a:t> 보장하고 </a:t>
            </a:r>
            <a:r>
              <a:rPr lang="en-US" altLang="ko-KR" baseline="0" dirty="0" smtClean="0"/>
              <a:t>ESP </a:t>
            </a:r>
            <a:r>
              <a:rPr lang="ko-KR" altLang="en-US" baseline="0" dirty="0" smtClean="0"/>
              <a:t>프로토콜은 암호화와 선택적인 인증 및 </a:t>
            </a:r>
            <a:r>
              <a:rPr lang="ko-KR" altLang="en-US" baseline="0" dirty="0" err="1" smtClean="0"/>
              <a:t>무결성을</a:t>
            </a:r>
            <a:r>
              <a:rPr lang="ko-KR" altLang="en-US" baseline="0" dirty="0" smtClean="0"/>
              <a:t> 보장합니다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0154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그리고 </a:t>
            </a:r>
            <a:r>
              <a:rPr lang="en-US" altLang="ko-KR" baseline="0" dirty="0" err="1" smtClean="0"/>
              <a:t>IPSec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Transport </a:t>
            </a:r>
            <a:r>
              <a:rPr lang="ko-KR" altLang="en-US" baseline="0" dirty="0" smtClean="0"/>
              <a:t>모드와 </a:t>
            </a:r>
            <a:r>
              <a:rPr lang="en-US" altLang="ko-KR" baseline="0" dirty="0" smtClean="0"/>
              <a:t>Tunnel </a:t>
            </a:r>
            <a:r>
              <a:rPr lang="ko-KR" altLang="en-US" baseline="0" dirty="0" smtClean="0"/>
              <a:t>모드로 나누어집니다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Transport </a:t>
            </a:r>
            <a:r>
              <a:rPr lang="ko-KR" altLang="en-US" baseline="0" dirty="0" smtClean="0"/>
              <a:t>모드는 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Tunnel </a:t>
            </a:r>
            <a:r>
              <a:rPr lang="ko-KR" altLang="en-US" baseline="0" dirty="0" smtClean="0"/>
              <a:t>모드는 </a:t>
            </a:r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9548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SSL</a:t>
            </a:r>
            <a:r>
              <a:rPr lang="ko-KR" altLang="en-US" baseline="0" dirty="0" smtClean="0"/>
              <a:t>은 인터넷 망을 통해 안전한 인증과 데이터 암호화 통신을 위한 </a:t>
            </a:r>
            <a:r>
              <a:rPr lang="en-US" altLang="ko-KR" baseline="0" dirty="0" smtClean="0"/>
              <a:t>Handshake </a:t>
            </a:r>
            <a:r>
              <a:rPr lang="ko-KR" altLang="en-US" baseline="0" dirty="0" smtClean="0"/>
              <a:t>프로토콜입니다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SSL</a:t>
            </a:r>
            <a:r>
              <a:rPr lang="ko-KR" altLang="en-US" baseline="0" dirty="0" smtClean="0"/>
              <a:t>은 </a:t>
            </a:r>
            <a:r>
              <a:rPr lang="en-US" altLang="ko-KR" baseline="0" dirty="0" smtClean="0"/>
              <a:t>TCP/IP </a:t>
            </a:r>
            <a:r>
              <a:rPr lang="ko-KR" altLang="en-US" baseline="0" dirty="0" smtClean="0"/>
              <a:t>계층의 </a:t>
            </a:r>
            <a:r>
              <a:rPr lang="en-US" altLang="ko-KR" baseline="0" dirty="0" smtClean="0"/>
              <a:t>Application </a:t>
            </a:r>
            <a:r>
              <a:rPr lang="ko-KR" altLang="en-US" baseline="0" dirty="0" smtClean="0"/>
              <a:t>계층과 </a:t>
            </a:r>
            <a:r>
              <a:rPr lang="en-US" altLang="ko-KR" baseline="0" dirty="0" smtClean="0"/>
              <a:t>Transport </a:t>
            </a:r>
            <a:r>
              <a:rPr lang="ko-KR" altLang="en-US" baseline="0" dirty="0" smtClean="0"/>
              <a:t>계층 사이에서 데이터 보안을 위한 암호화와 사용자의 안전한 인증을 위한 인증서 암호화를 제공합니다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SSL</a:t>
            </a:r>
            <a:r>
              <a:rPr lang="ko-KR" altLang="en-US" baseline="0" dirty="0" smtClean="0"/>
              <a:t>은 </a:t>
            </a:r>
            <a:r>
              <a:rPr lang="en-US" altLang="ko-KR" baseline="0" dirty="0" smtClean="0"/>
              <a:t>RSA </a:t>
            </a:r>
            <a:r>
              <a:rPr lang="ko-KR" altLang="en-US" baseline="0" dirty="0" smtClean="0"/>
              <a:t>공개키 암호 방식을 사용하며 전자 인증서와 </a:t>
            </a:r>
            <a:r>
              <a:rPr lang="en-US" altLang="ko-KR" baseline="0" dirty="0" smtClean="0"/>
              <a:t>PKI </a:t>
            </a:r>
            <a:r>
              <a:rPr lang="ko-KR" altLang="en-US" baseline="0" dirty="0" smtClean="0"/>
              <a:t>구조를 기반으로 동작합니다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 그림은 </a:t>
            </a:r>
            <a:r>
              <a:rPr lang="en-US" altLang="ko-KR" baseline="0" dirty="0" smtClean="0"/>
              <a:t>SSL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Handshake </a:t>
            </a:r>
            <a:r>
              <a:rPr lang="ko-KR" altLang="en-US" baseline="0" dirty="0" smtClean="0"/>
              <a:t>과정을 나타낸 것입니다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 smtClean="0"/>
              <a:t>최초에 </a:t>
            </a:r>
            <a:r>
              <a:rPr lang="en-US" altLang="ko-KR" baseline="0" dirty="0" smtClean="0"/>
              <a:t>SSL </a:t>
            </a:r>
            <a:r>
              <a:rPr lang="ko-KR" altLang="en-US" baseline="0" dirty="0" smtClean="0"/>
              <a:t>클라이언트가 서버에게 연결을 요청하면서 시작됩니다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 후 클라이언트와 서버는 서로 적합한 암호화 수준을 협상합니다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 그러면 서버는 자신의 인증서와 </a:t>
            </a:r>
            <a:r>
              <a:rPr lang="ko-KR" altLang="en-US" baseline="0" dirty="0" err="1" smtClean="0"/>
              <a:t>공개키를</a:t>
            </a:r>
            <a:r>
              <a:rPr lang="ko-KR" altLang="en-US" baseline="0" dirty="0" smtClean="0"/>
              <a:t> 클라이언트에게 보냅니다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그러면 클라이언트는 </a:t>
            </a:r>
            <a:r>
              <a:rPr lang="ko-KR" altLang="en-US" baseline="0" dirty="0" err="1" smtClean="0"/>
              <a:t>세션키를</a:t>
            </a:r>
            <a:r>
              <a:rPr lang="ko-KR" altLang="en-US" baseline="0" dirty="0" smtClean="0"/>
              <a:t> 생성하여 서버의 </a:t>
            </a:r>
            <a:r>
              <a:rPr lang="ko-KR" altLang="en-US" baseline="0" dirty="0" err="1" smtClean="0"/>
              <a:t>공개키를</a:t>
            </a:r>
            <a:r>
              <a:rPr lang="ko-KR" altLang="en-US" baseline="0" dirty="0" smtClean="0"/>
              <a:t> 사용해 암호화한 후 전송합니다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서버는 수신 받은 데이터를 자신의 개인키로 </a:t>
            </a:r>
            <a:r>
              <a:rPr lang="ko-KR" altLang="en-US" baseline="0" dirty="0" err="1" smtClean="0"/>
              <a:t>복호화하여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세션키를</a:t>
            </a:r>
            <a:r>
              <a:rPr lang="ko-KR" altLang="en-US" baseline="0" dirty="0" smtClean="0"/>
              <a:t> 얻습니다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이로써 클라이언트와 서버는 </a:t>
            </a:r>
            <a:r>
              <a:rPr lang="ko-KR" altLang="en-US" baseline="0" dirty="0" err="1" smtClean="0"/>
              <a:t>세션키를</a:t>
            </a:r>
            <a:r>
              <a:rPr lang="ko-KR" altLang="en-US" baseline="0" dirty="0" smtClean="0"/>
              <a:t> 공유하게 되고 비밀이 보장된 통신이 가능하게 됩니다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377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이번에는 </a:t>
            </a:r>
            <a:r>
              <a:rPr lang="en-US" altLang="ko-KR" dirty="0" smtClean="0"/>
              <a:t>VPN</a:t>
            </a:r>
            <a:r>
              <a:rPr lang="ko-KR" altLang="en-US" dirty="0" smtClean="0"/>
              <a:t>을 응용할 수</a:t>
            </a:r>
            <a:r>
              <a:rPr lang="ko-KR" altLang="en-US" baseline="0" dirty="0" smtClean="0"/>
              <a:t> 있는 방법 중 대표적인 </a:t>
            </a:r>
            <a:r>
              <a:rPr lang="en-US" altLang="ko-KR" baseline="0" dirty="0" smtClean="0"/>
              <a:t>IP </a:t>
            </a:r>
            <a:r>
              <a:rPr lang="ko-KR" altLang="en-US" baseline="0" dirty="0" smtClean="0"/>
              <a:t>우회를 예를 들어 설명 드리겠습니다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6562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err="1" smtClean="0"/>
              <a:t>Youtube</a:t>
            </a:r>
            <a:r>
              <a:rPr lang="ko-KR" altLang="en-US" baseline="0" dirty="0" smtClean="0"/>
              <a:t>의 해외 데이터 센터의 국내 수요가 늘어나면서 국내 </a:t>
            </a:r>
            <a:r>
              <a:rPr lang="en-US" altLang="ko-KR" baseline="0" dirty="0" smtClean="0"/>
              <a:t>ISP</a:t>
            </a:r>
            <a:r>
              <a:rPr lang="ko-KR" altLang="en-US" baseline="0" dirty="0" smtClean="0"/>
              <a:t>는 해당 링크의 대역폭을 제한합니다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이런 경우 </a:t>
            </a:r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을 응용하여 빠른 경로로 우회하여 접속할 수 있습니다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5061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8974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22067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061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NAT</a:t>
            </a:r>
            <a:r>
              <a:rPr lang="ko-KR" altLang="en-US" baseline="0" dirty="0" smtClean="0"/>
              <a:t> 방식은 쉽게 말해서</a:t>
            </a:r>
            <a:endParaRPr lang="en-US" altLang="ko-KR" baseline="0" dirty="0" smtClean="0"/>
          </a:p>
          <a:p>
            <a:r>
              <a:rPr lang="ko-KR" altLang="en-US" baseline="0" dirty="0" smtClean="0"/>
              <a:t>각각의 사설 </a:t>
            </a:r>
            <a:r>
              <a:rPr lang="en-US" altLang="ko-KR" baseline="0" dirty="0" smtClean="0"/>
              <a:t>IP </a:t>
            </a:r>
            <a:r>
              <a:rPr lang="ko-KR" altLang="en-US" baseline="0" dirty="0" smtClean="0"/>
              <a:t>주소를 공인 </a:t>
            </a:r>
            <a:r>
              <a:rPr lang="en-US" altLang="ko-KR" baseline="0" dirty="0" smtClean="0"/>
              <a:t>IP </a:t>
            </a:r>
            <a:r>
              <a:rPr lang="ko-KR" altLang="en-US" baseline="0" dirty="0" smtClean="0"/>
              <a:t>주소 </a:t>
            </a:r>
            <a:r>
              <a:rPr lang="en-US" altLang="ko-KR" baseline="0" dirty="0" smtClean="0"/>
              <a:t>+ </a:t>
            </a:r>
            <a:r>
              <a:rPr lang="ko-KR" altLang="en-US" baseline="0" dirty="0" smtClean="0"/>
              <a:t>포트 번호로 변환하는 기술입니다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예를 들어서 여기 </a:t>
            </a:r>
            <a:r>
              <a:rPr lang="en-US" altLang="ko-KR" baseline="0" dirty="0" smtClean="0"/>
              <a:t>A</a:t>
            </a:r>
            <a:r>
              <a:rPr lang="ko-KR" altLang="en-US" baseline="0" dirty="0" smtClean="0"/>
              <a:t>라는 사설 </a:t>
            </a:r>
            <a:r>
              <a:rPr lang="en-US" altLang="ko-KR" baseline="0" dirty="0" smtClean="0"/>
              <a:t>IP </a:t>
            </a:r>
            <a:r>
              <a:rPr lang="ko-KR" altLang="en-US" baseline="0" dirty="0" smtClean="0"/>
              <a:t>주소를 가진 단말기가 </a:t>
            </a:r>
            <a:r>
              <a:rPr lang="ko-KR" altLang="en-US" baseline="0" dirty="0" err="1" smtClean="0"/>
              <a:t>네이버와</a:t>
            </a:r>
            <a:r>
              <a:rPr lang="ko-KR" altLang="en-US" baseline="0" dirty="0" smtClean="0"/>
              <a:t> 통신을 하려고 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그러면 </a:t>
            </a:r>
            <a:r>
              <a:rPr lang="en-US" altLang="ko-KR" baseline="0" dirty="0" smtClean="0"/>
              <a:t>NAT </a:t>
            </a:r>
            <a:r>
              <a:rPr lang="ko-KR" altLang="en-US" baseline="0" dirty="0" smtClean="0"/>
              <a:t>기능이 있는 공유기가 </a:t>
            </a:r>
            <a:r>
              <a:rPr lang="en-US" altLang="ko-KR" baseline="0" dirty="0" smtClean="0"/>
              <a:t>A</a:t>
            </a:r>
            <a:r>
              <a:rPr lang="ko-KR" altLang="en-US" baseline="0" dirty="0" smtClean="0"/>
              <a:t>라는 사설 </a:t>
            </a:r>
            <a:r>
              <a:rPr lang="en-US" altLang="ko-KR" baseline="0" dirty="0" smtClean="0"/>
              <a:t>IP </a:t>
            </a:r>
            <a:r>
              <a:rPr lang="ko-KR" altLang="en-US" baseline="0" dirty="0" smtClean="0"/>
              <a:t>주소를 공인 </a:t>
            </a:r>
            <a:r>
              <a:rPr lang="en-US" altLang="ko-KR" baseline="0" dirty="0" smtClean="0"/>
              <a:t>IP </a:t>
            </a:r>
            <a:r>
              <a:rPr lang="ko-KR" altLang="en-US" baseline="0" dirty="0" smtClean="0"/>
              <a:t>주소 </a:t>
            </a:r>
            <a:r>
              <a:rPr lang="en-US" altLang="ko-KR" baseline="0" dirty="0" smtClean="0"/>
              <a:t>Z</a:t>
            </a:r>
            <a:r>
              <a:rPr lang="ko-KR" altLang="en-US" baseline="0" dirty="0" smtClean="0"/>
              <a:t>와 특정 포트 번호로 변환한 후 </a:t>
            </a:r>
            <a:r>
              <a:rPr lang="ko-KR" altLang="en-US" baseline="0" dirty="0" err="1" smtClean="0"/>
              <a:t>네이버로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패킷을</a:t>
            </a:r>
            <a:r>
              <a:rPr lang="ko-KR" altLang="en-US" baseline="0" dirty="0" smtClean="0"/>
              <a:t> 보냅니다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물론 출발지 주소는 공인 </a:t>
            </a:r>
            <a:r>
              <a:rPr lang="en-US" altLang="ko-KR" baseline="0" dirty="0" smtClean="0"/>
              <a:t>IP </a:t>
            </a:r>
            <a:r>
              <a:rPr lang="ko-KR" altLang="en-US" baseline="0" dirty="0" smtClean="0"/>
              <a:t>주소 </a:t>
            </a:r>
            <a:r>
              <a:rPr lang="en-US" altLang="ko-KR" baseline="0" dirty="0" smtClean="0"/>
              <a:t>Z </a:t>
            </a:r>
            <a:r>
              <a:rPr lang="ko-KR" altLang="en-US" baseline="0" dirty="0" smtClean="0"/>
              <a:t>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dirty="0" smtClean="0"/>
              <a:t>그러면 </a:t>
            </a:r>
            <a:r>
              <a:rPr lang="ko-KR" altLang="en-US" dirty="0" err="1" smtClean="0"/>
              <a:t>네이버는</a:t>
            </a:r>
            <a:r>
              <a:rPr lang="ko-KR" altLang="en-US" dirty="0" smtClean="0"/>
              <a:t> 목적지 주소를 </a:t>
            </a:r>
            <a:r>
              <a:rPr lang="en-US" altLang="ko-KR" dirty="0" smtClean="0"/>
              <a:t>Z</a:t>
            </a:r>
            <a:r>
              <a:rPr lang="ko-KR" altLang="en-US" dirty="0" smtClean="0"/>
              <a:t>로 설정하여 응답을 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공유기는 다시 돌아온 </a:t>
            </a:r>
            <a:r>
              <a:rPr lang="ko-KR" altLang="en-US" dirty="0" err="1" smtClean="0"/>
              <a:t>패킷의</a:t>
            </a:r>
            <a:r>
              <a:rPr lang="ko-KR" altLang="en-US" dirty="0" smtClean="0"/>
              <a:t> 포트 번호를 참조하여 </a:t>
            </a:r>
            <a:r>
              <a:rPr lang="en-US" altLang="ko-KR" dirty="0" smtClean="0"/>
              <a:t>A</a:t>
            </a:r>
            <a:r>
              <a:rPr lang="ko-KR" altLang="en-US" dirty="0" smtClean="0"/>
              <a:t>라는 사설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주소로 변환합니다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521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이러한 </a:t>
            </a:r>
            <a:r>
              <a:rPr lang="ko-KR" altLang="en-US" dirty="0" err="1" smtClean="0"/>
              <a:t>사설망</a:t>
            </a:r>
            <a:r>
              <a:rPr lang="ko-KR" altLang="en-US" dirty="0" smtClean="0"/>
              <a:t> 구조는 외부에서 사설 </a:t>
            </a:r>
            <a:r>
              <a:rPr lang="en-US" altLang="ko-KR" dirty="0" smtClean="0"/>
              <a:t>IP </a:t>
            </a:r>
            <a:r>
              <a:rPr lang="ko-KR" altLang="en-US" dirty="0" smtClean="0"/>
              <a:t>주소를 가진 단말로 직접적인 접근이 불가능하기 때문에 보안적으로 뛰어납니다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하지만 사설망은 공간적으로 제약을 받습니다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예를 들어 해외에 있는 컴퓨터와 국내에 있는 </a:t>
            </a:r>
            <a:r>
              <a:rPr lang="ko-KR" altLang="en-US" dirty="0" err="1" smtClean="0"/>
              <a:t>사설망을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연결하기 위해서</a:t>
            </a:r>
            <a:endParaRPr lang="en-US" altLang="ko-KR" baseline="0" dirty="0" smtClean="0"/>
          </a:p>
          <a:p>
            <a:r>
              <a:rPr lang="ko-KR" altLang="en-US" baseline="0" dirty="0" smtClean="0"/>
              <a:t>전용선을 연결하는 것은 비용이 아주 큽니다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이렇게 </a:t>
            </a:r>
            <a:r>
              <a:rPr lang="ko-KR" altLang="en-US" baseline="0" dirty="0" err="1" smtClean="0"/>
              <a:t>사설망의</a:t>
            </a:r>
            <a:r>
              <a:rPr lang="ko-KR" altLang="en-US" baseline="0" dirty="0" smtClean="0"/>
              <a:t> 보안성도 얻고 이러한 </a:t>
            </a:r>
            <a:r>
              <a:rPr lang="ko-KR" altLang="en-US" baseline="0" dirty="0" err="1" smtClean="0"/>
              <a:t>사설망의</a:t>
            </a:r>
            <a:r>
              <a:rPr lang="ko-KR" altLang="en-US" baseline="0" dirty="0" smtClean="0"/>
              <a:t> 공간적 제약을 없애기 위해 바로 </a:t>
            </a:r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을 사용합니다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992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그럼 </a:t>
            </a:r>
            <a:r>
              <a:rPr lang="en-US" altLang="ko-KR" dirty="0" smtClean="0"/>
              <a:t>VPN</a:t>
            </a:r>
            <a:r>
              <a:rPr lang="ko-KR" altLang="en-US" dirty="0" smtClean="0"/>
              <a:t>이란 무엇일까요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576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err="1" smtClean="0"/>
              <a:t>공개망을</a:t>
            </a:r>
            <a:r>
              <a:rPr lang="ko-KR" altLang="en-US" baseline="0" dirty="0" smtClean="0"/>
              <a:t> 통해 </a:t>
            </a:r>
            <a:r>
              <a:rPr lang="ko-KR" altLang="en-US" baseline="0" dirty="0" err="1" smtClean="0"/>
              <a:t>사설망과</a:t>
            </a:r>
            <a:r>
              <a:rPr lang="ko-KR" altLang="en-US" baseline="0" dirty="0" smtClean="0"/>
              <a:t> 연결하는 기술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이렇게 외부에서 </a:t>
            </a:r>
            <a:r>
              <a:rPr lang="ko-KR" altLang="en-US" baseline="0" dirty="0" err="1" smtClean="0"/>
              <a:t>공개망을</a:t>
            </a:r>
            <a:r>
              <a:rPr lang="ko-KR" altLang="en-US" baseline="0" dirty="0" smtClean="0"/>
              <a:t> 통해 하나의 단말 혹은 </a:t>
            </a:r>
            <a:r>
              <a:rPr lang="ko-KR" altLang="en-US" baseline="0" dirty="0" err="1" smtClean="0"/>
              <a:t>사설망</a:t>
            </a:r>
            <a:r>
              <a:rPr lang="ko-KR" altLang="en-US" baseline="0" dirty="0" smtClean="0"/>
              <a:t> 자체가 다른 </a:t>
            </a:r>
            <a:r>
              <a:rPr lang="ko-KR" altLang="en-US" baseline="0" dirty="0" err="1" smtClean="0"/>
              <a:t>사설망의</a:t>
            </a:r>
            <a:r>
              <a:rPr lang="ko-KR" altLang="en-US" baseline="0" dirty="0" smtClean="0"/>
              <a:t> 단말과 직접 통신할 수 있는 기술입니다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 연결을 사용하게 되면 보안적인 측면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관리적인 측면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기능적인 측면의 이점이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예를 들어</a:t>
            </a:r>
            <a:r>
              <a:rPr lang="en-US" altLang="ko-KR" baseline="0" dirty="0" smtClean="0"/>
              <a:t>,</a:t>
            </a:r>
          </a:p>
          <a:p>
            <a:r>
              <a:rPr lang="ko-KR" altLang="en-US" baseline="0" dirty="0" smtClean="0"/>
              <a:t>보안적인 측면으로 </a:t>
            </a:r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연결은 </a:t>
            </a:r>
            <a:r>
              <a:rPr lang="ko-KR" altLang="en-US" baseline="0" dirty="0" err="1" smtClean="0"/>
              <a:t>사설망으로</a:t>
            </a:r>
            <a:r>
              <a:rPr lang="ko-KR" altLang="en-US" baseline="0" dirty="0" smtClean="0"/>
              <a:t> 연결된 것과 같은 효과를 내기 때문에 외부에서 통신 내용을 볼 수 없습니다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관리적인 측면으로 외근 중이거나 자택에 있는 직원이 회사의 </a:t>
            </a:r>
            <a:r>
              <a:rPr lang="ko-KR" altLang="en-US" baseline="0" dirty="0" err="1" smtClean="0"/>
              <a:t>사내망에</a:t>
            </a:r>
            <a:r>
              <a:rPr lang="ko-KR" altLang="en-US" baseline="0" dirty="0" smtClean="0"/>
              <a:t> 접속해야 하는 일이 생길 경우 </a:t>
            </a:r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연결을 통해 안전하게 접속할 수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기능적인 측면으로 </a:t>
            </a:r>
            <a:r>
              <a:rPr lang="en-US" altLang="ko-KR" baseline="0" dirty="0" smtClean="0"/>
              <a:t>VPN </a:t>
            </a:r>
            <a:r>
              <a:rPr lang="ko-KR" altLang="en-US" baseline="0" dirty="0" smtClean="0"/>
              <a:t>연결을 통해 </a:t>
            </a:r>
            <a:r>
              <a:rPr lang="en-US" altLang="ko-KR" baseline="0" dirty="0" smtClean="0"/>
              <a:t>IP </a:t>
            </a:r>
            <a:r>
              <a:rPr lang="ko-KR" altLang="en-US" baseline="0" dirty="0" smtClean="0"/>
              <a:t>우회가 가능하기 때문에 특정 단말로 향하는 경로를 우회함으로써 접근할 수 있습니다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57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VPN </a:t>
            </a:r>
            <a:r>
              <a:rPr lang="ko-KR" altLang="en-US" baseline="0" dirty="0" smtClean="0"/>
              <a:t>연결은 </a:t>
            </a:r>
            <a:r>
              <a:rPr lang="ko-KR" altLang="en-US" baseline="0" dirty="0" err="1" smtClean="0"/>
              <a:t>사설망에</a:t>
            </a:r>
            <a:r>
              <a:rPr lang="ko-KR" altLang="en-US" baseline="0" dirty="0" smtClean="0"/>
              <a:t> 연결된 것과 같은 효과를 내기 위해서 상호 인증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데이터 </a:t>
            </a:r>
            <a:r>
              <a:rPr lang="ko-KR" altLang="en-US" baseline="0" dirty="0" err="1" smtClean="0"/>
              <a:t>무결성</a:t>
            </a:r>
            <a:r>
              <a:rPr lang="ko-KR" altLang="en-US" baseline="0" dirty="0" smtClean="0"/>
              <a:t> 보장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데이터 암호화 등을 필요로 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그리고 무엇보다 </a:t>
            </a:r>
            <a:r>
              <a:rPr lang="en-US" altLang="ko-KR" baseline="0" dirty="0" smtClean="0"/>
              <a:t>Quality of Service</a:t>
            </a:r>
            <a:r>
              <a:rPr lang="ko-KR" altLang="en-US" baseline="0" dirty="0" smtClean="0"/>
              <a:t>를 만족해주어야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즉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사설망에</a:t>
            </a:r>
            <a:r>
              <a:rPr lang="ko-KR" altLang="en-US" baseline="0" dirty="0" smtClean="0"/>
              <a:t> 연결되었을 때의 대역폭을 어느 정도 보장할 수 있어야 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612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이러한 </a:t>
            </a:r>
            <a:r>
              <a:rPr lang="en-US" altLang="ko-KR" dirty="0" smtClean="0"/>
              <a:t>VPN</a:t>
            </a:r>
            <a:r>
              <a:rPr lang="ko-KR" altLang="en-US" dirty="0" smtClean="0"/>
              <a:t>은 어떻게 등장하였을까요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792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은 네트워크를 기반으로 통신을 필요로 하는 기업 업무환경의 변화에 발 맞춰 등장하였습니다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기업의 업무 환경은 최초 사무실과 같은 소규모 공간에서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하나의 건물 내의 네트워크를 이용한 업무로</a:t>
            </a:r>
            <a:endParaRPr lang="en-US" altLang="ko-KR" baseline="0" dirty="0" smtClean="0"/>
          </a:p>
          <a:p>
            <a:r>
              <a:rPr lang="ko-KR" altLang="en-US" baseline="0" dirty="0" smtClean="0"/>
              <a:t>더 나아가 본사와 다수의 지사 관계로 확장되었습니다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이렇게 복잡해진 기업의 네트워크를 전용선으로 연결하는 것은 현실적으로 불가능합니다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만약에 연결한다 해도 거대하고 복잡해진 네트워크를 관리하는 것 자체가 엄청난 비용을 초래합니다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또한 그냥 </a:t>
            </a:r>
            <a:r>
              <a:rPr lang="ko-KR" altLang="en-US" baseline="0" dirty="0" err="1" smtClean="0"/>
              <a:t>공개망을</a:t>
            </a:r>
            <a:r>
              <a:rPr lang="ko-KR" altLang="en-US" baseline="0" dirty="0" smtClean="0"/>
              <a:t> 통해 통신을 하는 것은 기업의 기밀문서나 기밀사안에 대한 보안성에 위배됩니다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이런 복합적인 문제를 해결하기 위해 </a:t>
            </a:r>
            <a:r>
              <a:rPr lang="en-US" altLang="ko-KR" baseline="0" dirty="0" smtClean="0"/>
              <a:t>VPN</a:t>
            </a:r>
            <a:r>
              <a:rPr lang="ko-KR" altLang="en-US" baseline="0" dirty="0" smtClean="0"/>
              <a:t>이 등장하였습니다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F4FA0-AF65-49A8-9C1D-732BF495347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1483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7105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397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236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762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811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675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990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652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684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820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6294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E4FA8-07B0-4180-9D75-0BBA477DE148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1651B-5F9C-4F4F-8103-E1A4B58B6B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336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직선 연결선 26"/>
          <p:cNvCxnSpPr/>
          <p:nvPr/>
        </p:nvCxnSpPr>
        <p:spPr>
          <a:xfrm flipH="1">
            <a:off x="2576946" y="675413"/>
            <a:ext cx="7460011" cy="5666452"/>
          </a:xfrm>
          <a:prstGeom prst="line">
            <a:avLst/>
          </a:prstGeom>
          <a:ln>
            <a:solidFill>
              <a:srgbClr val="ABDB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/>
          <p:cNvGrpSpPr/>
          <p:nvPr/>
        </p:nvGrpSpPr>
        <p:grpSpPr>
          <a:xfrm>
            <a:off x="2666789" y="1222019"/>
            <a:ext cx="6299411" cy="4247317"/>
            <a:chOff x="4371685" y="1968414"/>
            <a:chExt cx="8399213" cy="5663086"/>
          </a:xfrm>
        </p:grpSpPr>
        <p:sp>
          <p:nvSpPr>
            <p:cNvPr id="19" name="TextBox 18"/>
            <p:cNvSpPr txBox="1"/>
            <p:nvPr/>
          </p:nvSpPr>
          <p:spPr>
            <a:xfrm>
              <a:off x="4753337" y="1968414"/>
              <a:ext cx="8017561" cy="566308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3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  </a:t>
              </a:r>
              <a:r>
                <a:rPr lang="ko-KR" altLang="en-US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이란 무엇일까</a:t>
              </a:r>
              <a:endParaRPr lang="en-US" altLang="ko-KR" sz="3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en-US" altLang="ko-KR" sz="3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3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  </a:t>
              </a:r>
              <a:r>
                <a:rPr lang="ko-KR" altLang="en-US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은 어떻게 등장하였을까</a:t>
              </a:r>
              <a:endParaRPr lang="en-US" altLang="ko-KR" sz="3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en-US" altLang="ko-KR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   </a:t>
              </a:r>
              <a:r>
                <a:rPr lang="ko-KR" altLang="en-US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은 어떻게 동작할까</a:t>
              </a:r>
              <a:endParaRPr lang="en-US" altLang="ko-KR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en-US" altLang="ko-KR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   </a:t>
              </a:r>
              <a:r>
                <a:rPr lang="ko-KR" altLang="en-US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어떻게 응용할 수 있을까</a:t>
              </a:r>
              <a:endParaRPr lang="en-US" altLang="ko-KR" sz="3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endParaRPr lang="en-US" altLang="ko-KR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실제로 </a:t>
              </a:r>
              <a:r>
                <a:rPr lang="en-US" altLang="ko-KR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    </a:t>
              </a:r>
              <a:r>
                <a:rPr lang="ko-KR" altLang="en-US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통해 연결시켜보자</a:t>
              </a:r>
              <a:r>
                <a:rPr lang="en-US" altLang="ko-KR" sz="3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!</a:t>
              </a:r>
              <a:endParaRPr lang="en-US" altLang="ko-KR" sz="3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cxnSp>
          <p:nvCxnSpPr>
            <p:cNvPr id="20" name="직선 연결선 19"/>
            <p:cNvCxnSpPr/>
            <p:nvPr/>
          </p:nvCxnSpPr>
          <p:spPr>
            <a:xfrm>
              <a:off x="4371685" y="2058798"/>
              <a:ext cx="0" cy="5572702"/>
            </a:xfrm>
            <a:prstGeom prst="line">
              <a:avLst/>
            </a:prstGeom>
            <a:ln w="12700">
              <a:solidFill>
                <a:srgbClr val="ABDB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2917859" y="1222019"/>
            <a:ext cx="9685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VPN</a:t>
            </a:r>
            <a:endParaRPr lang="ko-KR" altLang="en-US" sz="3000" dirty="0">
              <a:solidFill>
                <a:schemeClr val="accent6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917858" y="2136419"/>
            <a:ext cx="9685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VPN</a:t>
            </a:r>
            <a:endParaRPr lang="ko-KR" altLang="en-US" sz="3000" dirty="0">
              <a:solidFill>
                <a:schemeClr val="accent6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17858" y="3050819"/>
            <a:ext cx="9685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VPN</a:t>
            </a:r>
            <a:endParaRPr lang="ko-KR" altLang="en-US" sz="3000" dirty="0">
              <a:solidFill>
                <a:schemeClr val="accent6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17856" y="3965219"/>
            <a:ext cx="9685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VPN</a:t>
            </a:r>
            <a:endParaRPr lang="ko-KR" altLang="en-US" sz="3000" dirty="0">
              <a:solidFill>
                <a:schemeClr val="accent6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98431" y="4881600"/>
            <a:ext cx="96853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VPN</a:t>
            </a:r>
            <a:endParaRPr lang="ko-KR" altLang="en-US" sz="3000" dirty="0">
              <a:solidFill>
                <a:schemeClr val="accent6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13998" y="6627168"/>
            <a:ext cx="9040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2016.11.21</a:t>
            </a:r>
            <a:endParaRPr lang="en-US" altLang="ko-KR" sz="900" dirty="0">
              <a:solidFill>
                <a:schemeClr val="tx1">
                  <a:lumMod val="50000"/>
                  <a:lumOff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081755" y="4950940"/>
            <a:ext cx="1754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>
                <a:solidFill>
                  <a:srgbClr val="2DB4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컴퓨터공학과</a:t>
            </a:r>
            <a:endParaRPr lang="en-US" altLang="ko-KR" b="1" dirty="0">
              <a:solidFill>
                <a:srgbClr val="2DB4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/>
            <a:r>
              <a:rPr lang="en-US" altLang="ko-KR" b="1" dirty="0">
                <a:solidFill>
                  <a:srgbClr val="2DB4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201211704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김기홍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036957" y="4489275"/>
            <a:ext cx="1754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>
                <a:solidFill>
                  <a:srgbClr val="2DB4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컴퓨터공학과</a:t>
            </a:r>
            <a:endParaRPr lang="en-US" altLang="ko-KR" b="1" dirty="0">
              <a:solidFill>
                <a:srgbClr val="2DB4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/>
            <a:r>
              <a:rPr lang="en-US" altLang="ko-KR" b="1" dirty="0" smtClean="0">
                <a:solidFill>
                  <a:srgbClr val="2DB4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201330248</a:t>
            </a:r>
          </a:p>
          <a:p>
            <a:pPr algn="r"/>
            <a:r>
              <a:rPr lang="ko-KR" altLang="en-US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황태원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7853600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8" name="TextBox 7"/>
          <p:cNvSpPr txBox="1"/>
          <p:nvPr/>
        </p:nvSpPr>
        <p:spPr>
          <a:xfrm>
            <a:off x="741597" y="2173938"/>
            <a:ext cx="601980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VPN</a:t>
            </a:r>
            <a:r>
              <a:rPr lang="ko-KR" altLang="en-US" sz="4500" b="1" dirty="0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이란 무엇일까</a:t>
            </a:r>
            <a:endParaRPr lang="ko-KR" altLang="en-US" sz="45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7340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0 L -0.93021 0 " pathEditMode="relative" rAng="0" ptsTypes="AA">
                                      <p:cBhvr>
                                        <p:cTn id="6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51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4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1.48148E-6 L 3.54167E-6 0.13333 " pathEditMode="relative" rAng="0" ptsTypes="AA">
                                      <p:cBhvr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1.85185E-6 L 3.54167E-6 0.13334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4.81481E-6 L 3.54167E-6 0.13333 " pathEditMode="relative" rAng="0" ptsTypes="AA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1.48148E-6 L 0.10494 0.1331 " pathEditMode="relative" rAng="0" ptsTypes="AA">
                                      <p:cBhvr>
                                        <p:cTn id="5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47" y="6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21" grpId="2"/>
      <p:bldP spid="22" grpId="0"/>
      <p:bldP spid="22" grpId="1"/>
      <p:bldP spid="22" grpId="2"/>
      <p:bldP spid="23" grpId="0"/>
      <p:bldP spid="23" grpId="1"/>
      <p:bldP spid="23" grpId="2"/>
      <p:bldP spid="25" grpId="0"/>
      <p:bldP spid="25" grpId="1"/>
      <p:bldP spid="25" grpId="2"/>
      <p:bldP spid="17" grpId="1"/>
      <p:bldP spid="6" grpId="0"/>
      <p:bldP spid="13" grpId="0"/>
      <p:bldP spid="4" grpId="0" animBg="1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1" y="0"/>
            <a:ext cx="3293617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4210340" y="2962122"/>
            <a:ext cx="762260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4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VPN</a:t>
            </a:r>
            <a:r>
              <a:rPr lang="ko-KR" altLang="en-US" sz="5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은 어떻게 동작할까</a:t>
            </a:r>
            <a:endParaRPr lang="ko-KR" altLang="en-US" sz="5400" dirty="0"/>
          </a:p>
        </p:txBody>
      </p:sp>
      <p:grpSp>
        <p:nvGrpSpPr>
          <p:cNvPr id="10" name="그룹 9"/>
          <p:cNvGrpSpPr/>
          <p:nvPr/>
        </p:nvGrpSpPr>
        <p:grpSpPr>
          <a:xfrm>
            <a:off x="78223" y="696959"/>
            <a:ext cx="3348558" cy="5313455"/>
            <a:chOff x="78223" y="696959"/>
            <a:chExt cx="3348558" cy="5313455"/>
          </a:xfrm>
        </p:grpSpPr>
        <p:sp>
          <p:nvSpPr>
            <p:cNvPr id="15" name="직사각형 14"/>
            <p:cNvSpPr/>
            <p:nvPr/>
          </p:nvSpPr>
          <p:spPr>
            <a:xfrm>
              <a:off x="78223" y="1817574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등장 배경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78224" y="696959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정의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78224" y="2938189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동작 원리</a:t>
              </a:r>
              <a:endParaRPr lang="en-US" altLang="ko-KR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78224" y="4058803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응용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78223" y="5179417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실제 연결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911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0 L -0.25 0 " pathEditMode="relative" rAng="0" ptsTypes="AA">
                                      <p:cBhvr>
                                        <p:cTn id="6" dur="8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-1427214" y="0"/>
            <a:ext cx="4720830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0" name="직사각형 9"/>
          <p:cNvSpPr/>
          <p:nvPr/>
        </p:nvSpPr>
        <p:spPr>
          <a:xfrm>
            <a:off x="5738122" y="2786186"/>
            <a:ext cx="238078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</a:rPr>
              <a:t>소규모 공간</a:t>
            </a:r>
            <a:endParaRPr lang="en-US" altLang="ko-KR" sz="3200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3200" dirty="0" smtClean="0">
                <a:solidFill>
                  <a:schemeClr val="bg1"/>
                </a:solidFill>
              </a:rPr>
              <a:t>업무 처리</a:t>
            </a:r>
            <a:endParaRPr lang="en-US" altLang="ko-KR" sz="3200" dirty="0" smtClean="0">
              <a:solidFill>
                <a:schemeClr val="bg1"/>
              </a:solidFill>
            </a:endParaRPr>
          </a:p>
        </p:txBody>
      </p:sp>
      <p:pic>
        <p:nvPicPr>
          <p:cNvPr id="1025" name="_x370052576" descr="EMB000026dc13b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" t="2472" r="2435" b="8411"/>
          <a:stretch>
            <a:fillRect/>
          </a:stretch>
        </p:blipFill>
        <p:spPr bwMode="auto">
          <a:xfrm>
            <a:off x="4933256" y="214220"/>
            <a:ext cx="6468213" cy="6221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51296" y="244197"/>
            <a:ext cx="3900428" cy="5951257"/>
            <a:chOff x="51296" y="244197"/>
            <a:chExt cx="3900428" cy="5951257"/>
          </a:xfrm>
        </p:grpSpPr>
        <p:sp>
          <p:nvSpPr>
            <p:cNvPr id="5" name="직사각형 4"/>
            <p:cNvSpPr/>
            <p:nvPr/>
          </p:nvSpPr>
          <p:spPr>
            <a:xfrm>
              <a:off x="109326" y="244197"/>
              <a:ext cx="2635658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400" b="1" spc="-150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VPN</a:t>
              </a:r>
              <a:r>
                <a:rPr lang="ko-KR" altLang="en-US" sz="4400" b="1" spc="-150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원리</a:t>
              </a:r>
              <a:endParaRPr lang="ko-KR" altLang="en-US" sz="4400" spc="-150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95566" y="1804516"/>
              <a:ext cx="3611886" cy="1077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200" dirty="0" err="1" smtClean="0">
                  <a:solidFill>
                    <a:schemeClr val="bg1"/>
                  </a:solidFill>
                </a:rPr>
                <a:t>터널링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 프로토콜을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r>
                <a:rPr lang="ko-KR" altLang="en-US" sz="3200" dirty="0" smtClean="0">
                  <a:solidFill>
                    <a:schemeClr val="bg1"/>
                  </a:solidFill>
                </a:rPr>
                <a:t>사용하여</a:t>
              </a:r>
              <a:r>
                <a:rPr lang="en-US" altLang="ko-KR" sz="3200" dirty="0">
                  <a:solidFill>
                    <a:schemeClr val="bg1"/>
                  </a:solidFill>
                </a:rPr>
                <a:t> 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구현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605934" y="4189866"/>
              <a:ext cx="279115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err="1" smtClean="0">
                  <a:solidFill>
                    <a:schemeClr val="bg1"/>
                  </a:solidFill>
                </a:rPr>
                <a:t>패킷의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 암호화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51296" y="4911116"/>
              <a:ext cx="390042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터널의 생성 및 관리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511721" y="5610679"/>
              <a:ext cx="293541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암호화 키 관리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5129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 L 0.05768 -0.0011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8" y="-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-175" y="-685634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5" name="직사각형 4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10" name="직사각형 9"/>
          <p:cNvSpPr/>
          <p:nvPr/>
        </p:nvSpPr>
        <p:spPr>
          <a:xfrm>
            <a:off x="5738122" y="2786186"/>
            <a:ext cx="238078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</a:rPr>
              <a:t>소규모 공간</a:t>
            </a:r>
            <a:endParaRPr lang="en-US" altLang="ko-KR" sz="3200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3200" dirty="0" smtClean="0">
                <a:solidFill>
                  <a:schemeClr val="bg1"/>
                </a:solidFill>
              </a:rPr>
              <a:t>업무 처리</a:t>
            </a:r>
            <a:endParaRPr lang="en-US" altLang="ko-KR" sz="3200" dirty="0" smtClean="0">
              <a:solidFill>
                <a:schemeClr val="bg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596241" y="3651257"/>
            <a:ext cx="36118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 err="1" smtClean="0">
                <a:solidFill>
                  <a:schemeClr val="bg1"/>
                </a:solidFill>
              </a:rPr>
              <a:t>터널링</a:t>
            </a:r>
            <a:r>
              <a:rPr lang="ko-KR" altLang="en-US" sz="3200" dirty="0" smtClean="0">
                <a:solidFill>
                  <a:schemeClr val="bg1"/>
                </a:solidFill>
              </a:rPr>
              <a:t> 프로토콜을</a:t>
            </a:r>
            <a:endParaRPr lang="en-US" altLang="ko-KR" sz="3200" dirty="0" smtClean="0">
              <a:solidFill>
                <a:schemeClr val="bg1"/>
              </a:solidFill>
            </a:endParaRPr>
          </a:p>
          <a:p>
            <a:r>
              <a:rPr lang="ko-KR" altLang="en-US" sz="3200" dirty="0" smtClean="0">
                <a:solidFill>
                  <a:schemeClr val="bg1"/>
                </a:solidFill>
              </a:rPr>
              <a:t>사용하여</a:t>
            </a:r>
            <a:r>
              <a:rPr lang="en-US" altLang="ko-KR" sz="3200" dirty="0">
                <a:solidFill>
                  <a:schemeClr val="bg1"/>
                </a:solidFill>
              </a:rPr>
              <a:t> </a:t>
            </a:r>
            <a:r>
              <a:rPr lang="ko-KR" altLang="en-US" sz="3200" dirty="0" smtClean="0">
                <a:solidFill>
                  <a:schemeClr val="bg1"/>
                </a:solidFill>
              </a:rPr>
              <a:t>구현</a:t>
            </a:r>
            <a:endParaRPr lang="en-US" altLang="ko-KR" sz="3200" dirty="0" smtClean="0">
              <a:solidFill>
                <a:schemeClr val="bg1"/>
              </a:solidFill>
            </a:endParaRPr>
          </a:p>
        </p:txBody>
      </p:sp>
      <p:pic>
        <p:nvPicPr>
          <p:cNvPr id="2049" name="_x370055776" descr="EMB000026dc13b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6" t="4388" r="4745" b="4388"/>
          <a:stretch>
            <a:fillRect/>
          </a:stretch>
        </p:blipFill>
        <p:spPr bwMode="auto">
          <a:xfrm>
            <a:off x="2058801" y="867261"/>
            <a:ext cx="8092153" cy="578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6849446" y="87086"/>
            <a:ext cx="5496175" cy="483007"/>
            <a:chOff x="3362437" y="1539008"/>
            <a:chExt cx="5496175" cy="483007"/>
          </a:xfrm>
        </p:grpSpPr>
        <p:sp>
          <p:nvSpPr>
            <p:cNvPr id="15" name="직사각형 14"/>
            <p:cNvSpPr/>
            <p:nvPr/>
          </p:nvSpPr>
          <p:spPr>
            <a:xfrm>
              <a:off x="3362437" y="1544004"/>
              <a:ext cx="79370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>
                      <a:lumMod val="75000"/>
                    </a:schemeClr>
                  </a:solidFill>
                </a:rPr>
                <a:t>L2F</a:t>
              </a: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676477" y="1545671"/>
              <a:ext cx="111567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err="1" smtClean="0">
                  <a:solidFill>
                    <a:schemeClr val="bg1">
                      <a:lumMod val="75000"/>
                    </a:schemeClr>
                  </a:solidFill>
                </a:rPr>
                <a:t>IPSec</a:t>
              </a:r>
              <a:endParaRPr lang="en-US" altLang="ko-KR" sz="2400" dirty="0" smtClean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7936898" y="1560350"/>
              <a:ext cx="92171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>
                      <a:lumMod val="75000"/>
                    </a:schemeClr>
                  </a:solidFill>
                </a:rPr>
                <a:t>SSL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513038" y="1540674"/>
              <a:ext cx="101869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>
                      <a:lumMod val="75000"/>
                    </a:schemeClr>
                  </a:solidFill>
                </a:rPr>
                <a:t>L2TP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306925" y="1539008"/>
              <a:ext cx="106137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>
                      <a:lumMod val="75000"/>
                    </a:schemeClr>
                  </a:solidFill>
                </a:rPr>
                <a:t>PPTP</a:t>
              </a:r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-717811" y="0"/>
            <a:ext cx="4720830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pSp>
        <p:nvGrpSpPr>
          <p:cNvPr id="21" name="그룹 20"/>
          <p:cNvGrpSpPr/>
          <p:nvPr/>
        </p:nvGrpSpPr>
        <p:grpSpPr>
          <a:xfrm>
            <a:off x="51296" y="244197"/>
            <a:ext cx="3900428" cy="5951257"/>
            <a:chOff x="51296" y="244197"/>
            <a:chExt cx="3900428" cy="5951257"/>
          </a:xfrm>
        </p:grpSpPr>
        <p:sp>
          <p:nvSpPr>
            <p:cNvPr id="22" name="직사각형 21"/>
            <p:cNvSpPr/>
            <p:nvPr/>
          </p:nvSpPr>
          <p:spPr>
            <a:xfrm>
              <a:off x="109326" y="244197"/>
              <a:ext cx="2635658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400" b="1" spc="-150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VPN</a:t>
              </a:r>
              <a:r>
                <a:rPr lang="ko-KR" altLang="en-US" sz="4400" b="1" spc="-150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원리</a:t>
              </a:r>
              <a:endParaRPr lang="ko-KR" altLang="en-US" sz="4400" spc="-150" dirty="0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195566" y="1804516"/>
              <a:ext cx="3611886" cy="1077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200" dirty="0" err="1" smtClean="0">
                  <a:solidFill>
                    <a:schemeClr val="bg1"/>
                  </a:solidFill>
                </a:rPr>
                <a:t>터널링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 프로토콜을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r>
                <a:rPr lang="ko-KR" altLang="en-US" sz="3200" dirty="0" smtClean="0">
                  <a:solidFill>
                    <a:schemeClr val="bg1"/>
                  </a:solidFill>
                </a:rPr>
                <a:t>사용하여</a:t>
              </a:r>
              <a:r>
                <a:rPr lang="en-US" altLang="ko-KR" sz="3200" dirty="0">
                  <a:solidFill>
                    <a:schemeClr val="bg1"/>
                  </a:solidFill>
                </a:rPr>
                <a:t> 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구현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605934" y="4189866"/>
              <a:ext cx="279115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err="1" smtClean="0">
                  <a:solidFill>
                    <a:schemeClr val="bg1"/>
                  </a:solidFill>
                </a:rPr>
                <a:t>패킷의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 암호화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51296" y="4911116"/>
              <a:ext cx="390042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터널의 생성 및 관리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511721" y="5610679"/>
              <a:ext cx="293541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암호화 키 관리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725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 L -0.33633 0.0004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810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96296E-6 L 0 0.1 " pathEditMode="relative" rAng="0" ptsTypes="AA">
                                      <p:cBhvr>
                                        <p:cTn id="12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5" grpId="0"/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416625" y="995533"/>
            <a:ext cx="7358400" cy="5677114"/>
            <a:chOff x="4346279" y="1013638"/>
            <a:chExt cx="7358400" cy="5677114"/>
          </a:xfrm>
        </p:grpSpPr>
        <p:pic>
          <p:nvPicPr>
            <p:cNvPr id="4099" name="_x370056256" descr="EMB000026dc13f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7" t="3888" r="1437" b="3888"/>
            <a:stretch>
              <a:fillRect/>
            </a:stretch>
          </p:blipFill>
          <p:spPr bwMode="auto">
            <a:xfrm>
              <a:off x="4346279" y="3871822"/>
              <a:ext cx="7358400" cy="2818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3" name="_x371115768" descr="EMB000026dc14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7" t="5830" r="1797" b="5830"/>
            <a:stretch>
              <a:fillRect/>
            </a:stretch>
          </p:blipFill>
          <p:spPr bwMode="auto">
            <a:xfrm>
              <a:off x="4346279" y="1013638"/>
              <a:ext cx="7358400" cy="2348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/>
            <p:cNvSpPr txBox="1"/>
            <p:nvPr/>
          </p:nvSpPr>
          <p:spPr>
            <a:xfrm>
              <a:off x="6497620" y="2992343"/>
              <a:ext cx="16658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/>
                <a:t>기존 </a:t>
              </a:r>
              <a:r>
                <a:rPr lang="en-US" altLang="ko-KR" dirty="0" smtClean="0"/>
                <a:t>PPP </a:t>
              </a:r>
              <a:r>
                <a:rPr lang="ko-KR" altLang="en-US" dirty="0" smtClean="0"/>
                <a:t>연결</a:t>
              </a:r>
              <a:endParaRPr lang="ko-KR" alt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082716" y="6321420"/>
              <a:ext cx="10807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mtClean="0"/>
                <a:t>L2F </a:t>
              </a:r>
              <a:r>
                <a:rPr lang="ko-KR" altLang="en-US" dirty="0" smtClean="0"/>
                <a:t>연결</a:t>
              </a:r>
              <a:endParaRPr lang="ko-KR" altLang="en-US" dirty="0"/>
            </a:p>
          </p:txBody>
        </p:sp>
      </p:grpSp>
      <p:sp>
        <p:nvSpPr>
          <p:cNvPr id="19" name="직사각형 18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0" name="직사각형 19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grpSp>
        <p:nvGrpSpPr>
          <p:cNvPr id="22" name="그룹 21"/>
          <p:cNvGrpSpPr/>
          <p:nvPr/>
        </p:nvGrpSpPr>
        <p:grpSpPr>
          <a:xfrm>
            <a:off x="7793934" y="87086"/>
            <a:ext cx="4551687" cy="483007"/>
            <a:chOff x="4306925" y="1539008"/>
            <a:chExt cx="4551687" cy="483007"/>
          </a:xfrm>
        </p:grpSpPr>
        <p:sp>
          <p:nvSpPr>
            <p:cNvPr id="24" name="직사각형 23"/>
            <p:cNvSpPr/>
            <p:nvPr/>
          </p:nvSpPr>
          <p:spPr>
            <a:xfrm>
              <a:off x="6676477" y="1545671"/>
              <a:ext cx="111567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err="1" smtClean="0">
                  <a:solidFill>
                    <a:schemeClr val="bg1">
                      <a:lumMod val="75000"/>
                    </a:schemeClr>
                  </a:solidFill>
                </a:rPr>
                <a:t>IPSec</a:t>
              </a:r>
              <a:endParaRPr lang="en-US" altLang="ko-KR" sz="2400" dirty="0" smtClean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7936898" y="1560350"/>
              <a:ext cx="92171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>
                      <a:lumMod val="75000"/>
                    </a:schemeClr>
                  </a:solidFill>
                </a:rPr>
                <a:t>SSL</a:t>
              </a: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5513038" y="1540674"/>
              <a:ext cx="101869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>
                      <a:lumMod val="75000"/>
                    </a:schemeClr>
                  </a:solidFill>
                </a:rPr>
                <a:t>L2TP</a:t>
              </a: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4306925" y="1539008"/>
              <a:ext cx="106137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>
                      <a:lumMod val="75000"/>
                    </a:schemeClr>
                  </a:solidFill>
                </a:rPr>
                <a:t>PPTP</a:t>
              </a:r>
            </a:p>
          </p:txBody>
        </p:sp>
      </p:grpSp>
      <p:sp>
        <p:nvSpPr>
          <p:cNvPr id="15" name="직사각형 14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L2F</a:t>
            </a:r>
            <a:endParaRPr lang="en-US" altLang="ko-KR" sz="32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24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_x497097944" descr="EMB000026dc140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0" t="3810" r="1480" b="3810"/>
          <a:stretch>
            <a:fillRect/>
          </a:stretch>
        </p:blipFill>
        <p:spPr bwMode="auto">
          <a:xfrm>
            <a:off x="886486" y="1680368"/>
            <a:ext cx="10418678" cy="4213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1" name="직사각형 10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19" name="직사각형 18"/>
          <p:cNvSpPr/>
          <p:nvPr/>
        </p:nvSpPr>
        <p:spPr>
          <a:xfrm>
            <a:off x="10163486" y="93749"/>
            <a:ext cx="1115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bg1">
                    <a:lumMod val="75000"/>
                  </a:schemeClr>
                </a:solidFill>
              </a:rPr>
              <a:t>IPSec</a:t>
            </a:r>
            <a:endParaRPr lang="en-US" altLang="ko-KR" sz="24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1423907" y="108428"/>
            <a:ext cx="921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SSL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9000047" y="88752"/>
            <a:ext cx="10186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L2TP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7793934" y="87086"/>
            <a:ext cx="10613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PPTP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</a:rPr>
              <a:t>L2F</a:t>
            </a:r>
            <a:endParaRPr lang="en-US" altLang="ko-KR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50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160342" y="1523647"/>
            <a:ext cx="5870966" cy="4560467"/>
            <a:chOff x="4883973" y="1061920"/>
            <a:chExt cx="5870966" cy="4560467"/>
          </a:xfrm>
        </p:grpSpPr>
        <p:sp>
          <p:nvSpPr>
            <p:cNvPr id="10" name="TextBox 9"/>
            <p:cNvSpPr txBox="1"/>
            <p:nvPr/>
          </p:nvSpPr>
          <p:spPr>
            <a:xfrm>
              <a:off x="4883973" y="1061920"/>
              <a:ext cx="432676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 smtClean="0">
                  <a:solidFill>
                    <a:schemeClr val="accent6"/>
                  </a:solidFill>
                </a:rPr>
                <a:t>Voluntary tunneling</a:t>
              </a:r>
              <a:endParaRPr lang="ko-KR" altLang="en-US" sz="3600" dirty="0">
                <a:solidFill>
                  <a:schemeClr val="accent6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883973" y="4223104"/>
              <a:ext cx="48518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 smtClean="0">
                  <a:solidFill>
                    <a:schemeClr val="accent6"/>
                  </a:solidFill>
                </a:rPr>
                <a:t>Compulsory tunneling</a:t>
              </a:r>
              <a:endParaRPr lang="ko-KR" altLang="en-US" sz="3600" dirty="0">
                <a:solidFill>
                  <a:schemeClr val="accent6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883973" y="1996181"/>
              <a:ext cx="587096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/>
                <a:t>Microsoft Windows</a:t>
              </a:r>
              <a:r>
                <a:rPr lang="ko-KR" altLang="en-US" sz="2400" dirty="0" smtClean="0"/>
                <a:t>에 내장된 클라이언트</a:t>
              </a:r>
              <a:endParaRPr lang="en-US" altLang="ko-KR" sz="2400" dirty="0" smtClean="0"/>
            </a:p>
            <a:p>
              <a:endParaRPr lang="en-US" altLang="ko-KR" sz="2400" dirty="0"/>
            </a:p>
            <a:p>
              <a:r>
                <a:rPr lang="ko-KR" altLang="en-US" sz="2400" dirty="0" smtClean="0"/>
                <a:t>네트워크 장비 불필요</a:t>
              </a:r>
              <a:endParaRPr lang="ko-KR" altLang="en-US" sz="24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83973" y="5160722"/>
              <a:ext cx="49183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/>
                <a:t>NAS </a:t>
              </a:r>
              <a:r>
                <a:rPr lang="ko-KR" altLang="en-US" sz="2400" dirty="0" smtClean="0"/>
                <a:t>혹은 </a:t>
              </a:r>
              <a:r>
                <a:rPr lang="ko-KR" altLang="en-US" sz="2400" dirty="0" err="1" smtClean="0"/>
                <a:t>라우터에</a:t>
              </a:r>
              <a:r>
                <a:rPr lang="ko-KR" altLang="en-US" sz="2400" dirty="0" smtClean="0"/>
                <a:t> 의해서 서비스</a:t>
              </a:r>
              <a:endParaRPr lang="en-US" altLang="ko-KR" sz="2400" dirty="0" smtClean="0"/>
            </a:p>
          </p:txBody>
        </p:sp>
      </p:grpSp>
      <p:sp>
        <p:nvSpPr>
          <p:cNvPr id="15" name="직사각형 14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6" name="직사각형 15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17" name="직사각형 16"/>
          <p:cNvSpPr/>
          <p:nvPr/>
        </p:nvSpPr>
        <p:spPr>
          <a:xfrm>
            <a:off x="10163486" y="93749"/>
            <a:ext cx="1115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bg1">
                    <a:lumMod val="75000"/>
                  </a:schemeClr>
                </a:solidFill>
              </a:rPr>
              <a:t>IPSec</a:t>
            </a:r>
            <a:endParaRPr lang="en-US" altLang="ko-KR" sz="24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1423907" y="108428"/>
            <a:ext cx="921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SSL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9000047" y="88752"/>
            <a:ext cx="10186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L2TP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886037" y="87086"/>
            <a:ext cx="87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</a:rPr>
              <a:t>PPTP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L2F</a:t>
            </a:r>
            <a:endParaRPr lang="en-US" altLang="ko-KR" sz="32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168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_x497098664" descr="EMB000026dc140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" t="3888" r="1437" b="3888"/>
          <a:stretch>
            <a:fillRect/>
          </a:stretch>
        </p:blipFill>
        <p:spPr bwMode="auto">
          <a:xfrm>
            <a:off x="594271" y="2125200"/>
            <a:ext cx="10790035" cy="4133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1" name="직사각형 10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13" name="직사각형 12"/>
          <p:cNvSpPr/>
          <p:nvPr/>
        </p:nvSpPr>
        <p:spPr>
          <a:xfrm>
            <a:off x="10163486" y="93749"/>
            <a:ext cx="1115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bg1">
                    <a:lumMod val="75000"/>
                  </a:schemeClr>
                </a:solidFill>
              </a:rPr>
              <a:t>IPSec</a:t>
            </a:r>
            <a:endParaRPr lang="en-US" altLang="ko-KR" sz="24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1423907" y="108428"/>
            <a:ext cx="921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SSL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9000047" y="88752"/>
            <a:ext cx="10186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L2TP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7886037" y="87086"/>
            <a:ext cx="87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</a:rPr>
              <a:t>PPTP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L2F</a:t>
            </a:r>
            <a:endParaRPr lang="en-US" altLang="ko-KR" sz="32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462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mph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0" presetID="3" presetClass="emph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_x497098584" descr="EMB000026dc141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" t="3865" r="12341" b="13148"/>
          <a:stretch>
            <a:fillRect/>
          </a:stretch>
        </p:blipFill>
        <p:spPr bwMode="auto">
          <a:xfrm>
            <a:off x="1189481" y="1227325"/>
            <a:ext cx="9090931" cy="504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3" name="직사각형 12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14" name="직사각형 13"/>
          <p:cNvSpPr/>
          <p:nvPr/>
        </p:nvSpPr>
        <p:spPr>
          <a:xfrm>
            <a:off x="10163486" y="93749"/>
            <a:ext cx="1115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bg1">
                    <a:lumMod val="75000"/>
                  </a:schemeClr>
                </a:solidFill>
              </a:rPr>
              <a:t>IPSec</a:t>
            </a:r>
            <a:endParaRPr lang="en-US" altLang="ko-KR" sz="24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423907" y="108428"/>
            <a:ext cx="921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SSL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9088446" y="88752"/>
            <a:ext cx="841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</a:rPr>
              <a:t>L2TP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7886037" y="87086"/>
            <a:ext cx="87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PPTP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L2F</a:t>
            </a:r>
            <a:endParaRPr lang="en-US" altLang="ko-KR" sz="32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004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353585" y="1515907"/>
            <a:ext cx="9513077" cy="4529645"/>
            <a:chOff x="1353585" y="1515907"/>
            <a:chExt cx="9513077" cy="4529645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3585" y="1515907"/>
              <a:ext cx="9513077" cy="2822379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2253815" y="4159611"/>
              <a:ext cx="8627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/>
                  </a:solidFill>
                </a:rPr>
                <a:t>SA</a:t>
              </a:r>
              <a:endParaRPr lang="ko-KR" altLang="en-US" sz="4400" dirty="0">
                <a:solidFill>
                  <a:schemeClr val="accent6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68618" y="4805942"/>
              <a:ext cx="38972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 smtClean="0">
                  <a:solidFill>
                    <a:schemeClr val="accent6"/>
                  </a:solidFill>
                </a:rPr>
                <a:t>Security Association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253815" y="5583887"/>
              <a:ext cx="66864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/>
                <a:t>사전에 암호화 방식 및 </a:t>
              </a:r>
              <a:r>
                <a:rPr lang="ko-KR" altLang="en-US" sz="2400" dirty="0" err="1" smtClean="0"/>
                <a:t>비밀키를</a:t>
              </a:r>
              <a:r>
                <a:rPr lang="ko-KR" altLang="en-US" sz="2400" dirty="0" smtClean="0"/>
                <a:t> 분배하는 과정</a:t>
              </a:r>
              <a:endParaRPr lang="ko-KR" altLang="en-US" sz="2400" dirty="0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8" name="직사각형 17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25" name="직사각형 24"/>
          <p:cNvSpPr/>
          <p:nvPr/>
        </p:nvSpPr>
        <p:spPr>
          <a:xfrm>
            <a:off x="10260301" y="93749"/>
            <a:ext cx="9220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bg1"/>
                </a:solidFill>
              </a:rPr>
              <a:t>IPSec</a:t>
            </a:r>
            <a:endParaRPr lang="en-US" altLang="ko-KR" sz="2400" dirty="0" smtClean="0">
              <a:solidFill>
                <a:schemeClr val="bg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1423907" y="108428"/>
            <a:ext cx="921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SSL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9088446" y="88752"/>
            <a:ext cx="841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L2TP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7886037" y="87086"/>
            <a:ext cx="87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PPTP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L2F</a:t>
            </a:r>
            <a:endParaRPr lang="en-US" altLang="ko-KR" sz="32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401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2257914" y="4149104"/>
            <a:ext cx="7434215" cy="2122153"/>
            <a:chOff x="4769880" y="3003724"/>
            <a:chExt cx="7434215" cy="2122153"/>
          </a:xfrm>
        </p:grpSpPr>
        <p:grpSp>
          <p:nvGrpSpPr>
            <p:cNvPr id="3" name="그룹 2"/>
            <p:cNvGrpSpPr/>
            <p:nvPr/>
          </p:nvGrpSpPr>
          <p:grpSpPr>
            <a:xfrm>
              <a:off x="4769880" y="3003724"/>
              <a:ext cx="7434215" cy="1046441"/>
              <a:chOff x="4769880" y="4234578"/>
              <a:chExt cx="7434215" cy="1046441"/>
            </a:xfrm>
          </p:grpSpPr>
          <p:sp>
            <p:nvSpPr>
              <p:cNvPr id="17" name="TextBox 16"/>
              <p:cNvSpPr txBox="1"/>
              <p:nvPr/>
            </p:nvSpPr>
            <p:spPr>
              <a:xfrm>
                <a:off x="4769880" y="4234578"/>
                <a:ext cx="2188420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400" dirty="0" smtClean="0">
                    <a:solidFill>
                      <a:schemeClr val="accent6"/>
                    </a:solidFill>
                  </a:rPr>
                  <a:t>ISAKMP</a:t>
                </a:r>
                <a:endParaRPr lang="ko-KR" altLang="en-US" sz="4400" dirty="0">
                  <a:solidFill>
                    <a:schemeClr val="accent6"/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984683" y="4880909"/>
                <a:ext cx="721941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accent6"/>
                    </a:solidFill>
                  </a:rPr>
                  <a:t>Internet Security Association and Key Management Protocol</a:t>
                </a:r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4769880" y="4356436"/>
              <a:ext cx="191751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/>
                  </a:solidFill>
                </a:rPr>
                <a:t>Oakley</a:t>
              </a:r>
              <a:endParaRPr lang="ko-KR" altLang="en-US" sz="4400" dirty="0">
                <a:solidFill>
                  <a:schemeClr val="accent6"/>
                </a:solidFill>
              </a:endParaRP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4" name="직사각형 23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26" name="직사각형 25"/>
          <p:cNvSpPr/>
          <p:nvPr/>
        </p:nvSpPr>
        <p:spPr>
          <a:xfrm>
            <a:off x="10260301" y="93749"/>
            <a:ext cx="9220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bg1"/>
                </a:solidFill>
              </a:rPr>
              <a:t>IPSec</a:t>
            </a:r>
            <a:endParaRPr lang="en-US" altLang="ko-KR" sz="2400" dirty="0" smtClean="0">
              <a:solidFill>
                <a:schemeClr val="bg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1423907" y="108428"/>
            <a:ext cx="921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SSL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9088446" y="88752"/>
            <a:ext cx="841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L2TP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7886037" y="87086"/>
            <a:ext cx="87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PPTP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L2F</a:t>
            </a:r>
            <a:endParaRPr lang="en-US" altLang="ko-KR" sz="32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585" y="1515907"/>
            <a:ext cx="9513077" cy="282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18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_x210524424" descr="EMB00000c6c523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3" t="3433" r="2513" b="3433"/>
          <a:stretch>
            <a:fillRect/>
          </a:stretch>
        </p:blipFill>
        <p:spPr bwMode="auto">
          <a:xfrm>
            <a:off x="4448627" y="722788"/>
            <a:ext cx="7120105" cy="541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0" y="0"/>
            <a:ext cx="4003019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5" name="직사각형 4"/>
          <p:cNvSpPr/>
          <p:nvPr/>
        </p:nvSpPr>
        <p:spPr>
          <a:xfrm>
            <a:off x="109326" y="461493"/>
            <a:ext cx="324479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b="1" dirty="0" err="1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사설망이란</a:t>
            </a:r>
            <a:r>
              <a:rPr lang="en-US" altLang="ko-KR" sz="4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?</a:t>
            </a:r>
            <a:endParaRPr lang="ko-KR" altLang="en-US" sz="4400" dirty="0"/>
          </a:p>
        </p:txBody>
      </p:sp>
      <p:sp>
        <p:nvSpPr>
          <p:cNvPr id="6" name="직사각형 5"/>
          <p:cNvSpPr/>
          <p:nvPr/>
        </p:nvSpPr>
        <p:spPr>
          <a:xfrm>
            <a:off x="0" y="1692427"/>
            <a:ext cx="3978974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 사설 </a:t>
            </a:r>
            <a:r>
              <a:rPr lang="en-US" altLang="ko-KR" sz="3200" dirty="0" smtClean="0">
                <a:solidFill>
                  <a:schemeClr val="bg1"/>
                </a:solidFill>
              </a:rPr>
              <a:t>IP </a:t>
            </a:r>
            <a:r>
              <a:rPr lang="ko-KR" altLang="en-US" sz="3200" dirty="0" smtClean="0">
                <a:solidFill>
                  <a:schemeClr val="bg1"/>
                </a:solidFill>
              </a:rPr>
              <a:t>주소 공간을</a:t>
            </a:r>
            <a:endParaRPr lang="en-US" altLang="ko-KR" sz="3200" dirty="0">
              <a:solidFill>
                <a:schemeClr val="bg1"/>
              </a:solidFill>
            </a:endParaRPr>
          </a:p>
          <a:p>
            <a:r>
              <a:rPr lang="ko-KR" altLang="en-US" sz="3200" dirty="0" smtClean="0">
                <a:solidFill>
                  <a:schemeClr val="bg1"/>
                </a:solidFill>
              </a:rPr>
              <a:t> 이용하는 네트워크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603" y="3427988"/>
            <a:ext cx="400141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</a:rPr>
              <a:t> 1</a:t>
            </a:r>
            <a:r>
              <a:rPr lang="ko-KR" altLang="en-US" sz="3200" dirty="0" smtClean="0">
                <a:solidFill>
                  <a:schemeClr val="bg1"/>
                </a:solidFill>
              </a:rPr>
              <a:t>개 공인 </a:t>
            </a:r>
            <a:r>
              <a:rPr lang="en-US" altLang="ko-KR" sz="3200" dirty="0" smtClean="0">
                <a:solidFill>
                  <a:schemeClr val="bg1"/>
                </a:solidFill>
              </a:rPr>
              <a:t>IP </a:t>
            </a:r>
            <a:r>
              <a:rPr lang="ko-KR" altLang="en-US" sz="3200" dirty="0" smtClean="0">
                <a:solidFill>
                  <a:schemeClr val="bg1"/>
                </a:solidFill>
              </a:rPr>
              <a:t>주소를</a:t>
            </a:r>
            <a:endParaRPr lang="en-US" altLang="ko-KR" sz="3200" dirty="0" smtClean="0">
              <a:solidFill>
                <a:schemeClr val="bg1"/>
              </a:solidFill>
            </a:endParaRPr>
          </a:p>
          <a:p>
            <a:r>
              <a:rPr lang="en-US" altLang="ko-KR" sz="3200" dirty="0" smtClean="0">
                <a:solidFill>
                  <a:schemeClr val="bg1"/>
                </a:solidFill>
              </a:rPr>
              <a:t> N</a:t>
            </a:r>
            <a:r>
              <a:rPr lang="ko-KR" altLang="en-US" sz="3200" dirty="0" smtClean="0">
                <a:solidFill>
                  <a:schemeClr val="bg1"/>
                </a:solidFill>
              </a:rPr>
              <a:t>개 사설 </a:t>
            </a:r>
            <a:r>
              <a:rPr lang="en-US" altLang="ko-KR" sz="3200" dirty="0" smtClean="0">
                <a:solidFill>
                  <a:schemeClr val="bg1"/>
                </a:solidFill>
              </a:rPr>
              <a:t>IP </a:t>
            </a:r>
            <a:r>
              <a:rPr lang="ko-KR" altLang="en-US" sz="3200" dirty="0" smtClean="0">
                <a:solidFill>
                  <a:schemeClr val="bg1"/>
                </a:solidFill>
              </a:rPr>
              <a:t>주소로</a:t>
            </a:r>
            <a:r>
              <a:rPr lang="en-US" altLang="ko-KR" sz="3200" dirty="0" smtClean="0">
                <a:solidFill>
                  <a:schemeClr val="bg1"/>
                </a:solidFill>
              </a:rPr>
              <a:t>!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09326" y="5163549"/>
            <a:ext cx="349005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</a:rPr>
              <a:t> NAT </a:t>
            </a:r>
            <a:r>
              <a:rPr lang="ko-KR" altLang="en-US" sz="3200" dirty="0" smtClean="0">
                <a:solidFill>
                  <a:schemeClr val="bg1"/>
                </a:solidFill>
              </a:rPr>
              <a:t>방식을 통해</a:t>
            </a:r>
            <a:endParaRPr lang="en-US" altLang="ko-KR" sz="3200" dirty="0" smtClean="0">
              <a:solidFill>
                <a:schemeClr val="bg1"/>
              </a:solidFill>
            </a:endParaRPr>
          </a:p>
          <a:p>
            <a:r>
              <a:rPr lang="ko-KR" altLang="en-US" sz="3200" dirty="0" smtClean="0">
                <a:solidFill>
                  <a:schemeClr val="bg1"/>
                </a:solidFill>
              </a:rPr>
              <a:t> 외부와 통신 가능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249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0 L -0.33802 0 " pathEditMode="relative" rAng="0" ptsTypes="AA">
                                      <p:cBhvr>
                                        <p:cTn id="6" dur="8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0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564875" y="4529338"/>
            <a:ext cx="5061899" cy="1292662"/>
            <a:chOff x="4759370" y="4413254"/>
            <a:chExt cx="5061899" cy="1292662"/>
          </a:xfrm>
        </p:grpSpPr>
        <p:sp>
          <p:nvSpPr>
            <p:cNvPr id="17" name="TextBox 16"/>
            <p:cNvSpPr txBox="1"/>
            <p:nvPr/>
          </p:nvSpPr>
          <p:spPr>
            <a:xfrm>
              <a:off x="4759370" y="4413254"/>
              <a:ext cx="96212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/>
                  </a:solidFill>
                </a:rPr>
                <a:t>IKE</a:t>
              </a:r>
              <a:endParaRPr lang="ko-KR" altLang="en-US" sz="4400" dirty="0">
                <a:solidFill>
                  <a:schemeClr val="accent6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974173" y="5059585"/>
              <a:ext cx="48470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 smtClean="0">
                  <a:solidFill>
                    <a:schemeClr val="accent6"/>
                  </a:solidFill>
                </a:rPr>
                <a:t>Internet Key Exchange</a:t>
              </a:r>
            </a:p>
          </p:txBody>
        </p:sp>
      </p:grpSp>
      <p:sp>
        <p:nvSpPr>
          <p:cNvPr id="15" name="직사각형 14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6" name="직사각형 15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24" name="직사각형 23"/>
          <p:cNvSpPr/>
          <p:nvPr/>
        </p:nvSpPr>
        <p:spPr>
          <a:xfrm>
            <a:off x="10260301" y="93749"/>
            <a:ext cx="9220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bg1"/>
                </a:solidFill>
              </a:rPr>
              <a:t>IPSec</a:t>
            </a:r>
            <a:endParaRPr lang="en-US" altLang="ko-KR" sz="2400" dirty="0" smtClean="0">
              <a:solidFill>
                <a:schemeClr val="bg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423907" y="108428"/>
            <a:ext cx="921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SSL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9088446" y="88752"/>
            <a:ext cx="841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L2TP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886037" y="87086"/>
            <a:ext cx="87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PPTP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L2F</a:t>
            </a:r>
            <a:endParaRPr lang="en-US" altLang="ko-KR" sz="32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585" y="1515907"/>
            <a:ext cx="9513077" cy="282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86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_x497098584" descr="EMB000026dc142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" t="2319" r="1524" b="2319"/>
          <a:stretch>
            <a:fillRect/>
          </a:stretch>
        </p:blipFill>
        <p:spPr bwMode="auto">
          <a:xfrm>
            <a:off x="1137593" y="860289"/>
            <a:ext cx="8518944" cy="5798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3" name="직사각형 12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15" name="직사각형 14"/>
          <p:cNvSpPr/>
          <p:nvPr/>
        </p:nvSpPr>
        <p:spPr>
          <a:xfrm>
            <a:off x="10260301" y="93749"/>
            <a:ext cx="9220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bg1"/>
                </a:solidFill>
              </a:rPr>
              <a:t>IPSec</a:t>
            </a:r>
            <a:endParaRPr lang="en-US" altLang="ko-KR" sz="2400" dirty="0" smtClean="0">
              <a:solidFill>
                <a:schemeClr val="bg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423907" y="108428"/>
            <a:ext cx="921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SSL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9088446" y="88752"/>
            <a:ext cx="841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L2TP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7886037" y="87086"/>
            <a:ext cx="87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PPTP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L2F</a:t>
            </a:r>
            <a:endParaRPr lang="en-US" altLang="ko-KR" sz="32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470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023124" y="1721225"/>
            <a:ext cx="6145401" cy="3894143"/>
            <a:chOff x="4883973" y="1395411"/>
            <a:chExt cx="6145401" cy="3894143"/>
          </a:xfrm>
        </p:grpSpPr>
        <p:sp>
          <p:nvSpPr>
            <p:cNvPr id="10" name="TextBox 9"/>
            <p:cNvSpPr txBox="1"/>
            <p:nvPr/>
          </p:nvSpPr>
          <p:spPr>
            <a:xfrm>
              <a:off x="4883973" y="1395411"/>
              <a:ext cx="96532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/>
                  </a:solidFill>
                </a:rPr>
                <a:t>AH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883973" y="4058448"/>
              <a:ext cx="110479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/>
                  </a:solidFill>
                </a:rPr>
                <a:t>ESP</a:t>
              </a:r>
              <a:endParaRPr lang="ko-KR" altLang="en-US" sz="4400" dirty="0">
                <a:solidFill>
                  <a:schemeClr val="accent6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098776" y="2036236"/>
              <a:ext cx="438934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 smtClean="0">
                  <a:solidFill>
                    <a:schemeClr val="accent6"/>
                  </a:solidFill>
                </a:rPr>
                <a:t>Authentication Header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098776" y="4704779"/>
              <a:ext cx="59305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 smtClean="0">
                  <a:solidFill>
                    <a:schemeClr val="accent6"/>
                  </a:solidFill>
                </a:rPr>
                <a:t>Encapsulating Security Payload</a:t>
              </a:r>
            </a:p>
          </p:txBody>
        </p:sp>
      </p:grpSp>
      <p:sp>
        <p:nvSpPr>
          <p:cNvPr id="15" name="직사각형 14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6" name="직사각형 15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17" name="직사각형 16"/>
          <p:cNvSpPr/>
          <p:nvPr/>
        </p:nvSpPr>
        <p:spPr>
          <a:xfrm>
            <a:off x="10260301" y="93749"/>
            <a:ext cx="9220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bg1"/>
                </a:solidFill>
              </a:rPr>
              <a:t>IPSec</a:t>
            </a:r>
            <a:endParaRPr lang="en-US" altLang="ko-KR" sz="2400" dirty="0" smtClean="0">
              <a:solidFill>
                <a:schemeClr val="bg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1423907" y="108428"/>
            <a:ext cx="921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SSL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9088446" y="88752"/>
            <a:ext cx="841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L2TP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7886037" y="87086"/>
            <a:ext cx="87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PPTP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L2F</a:t>
            </a:r>
            <a:endParaRPr lang="en-US" altLang="ko-KR" sz="32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06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956457" y="2120625"/>
            <a:ext cx="4278735" cy="3432478"/>
            <a:chOff x="4883973" y="1395411"/>
            <a:chExt cx="4278735" cy="3432478"/>
          </a:xfrm>
        </p:grpSpPr>
        <p:sp>
          <p:nvSpPr>
            <p:cNvPr id="10" name="TextBox 9"/>
            <p:cNvSpPr txBox="1"/>
            <p:nvPr/>
          </p:nvSpPr>
          <p:spPr>
            <a:xfrm>
              <a:off x="4883973" y="1395411"/>
              <a:ext cx="427873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/>
                  </a:solidFill>
                </a:rPr>
                <a:t>Transport Mode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883973" y="4058448"/>
              <a:ext cx="355097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smtClean="0">
                  <a:solidFill>
                    <a:schemeClr val="accent6"/>
                  </a:solidFill>
                </a:rPr>
                <a:t>Tunnel Mode</a:t>
              </a:r>
              <a:endParaRPr lang="ko-KR" altLang="en-US" sz="4400" dirty="0">
                <a:solidFill>
                  <a:schemeClr val="accent6"/>
                </a:solidFill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4" name="직사각형 13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15" name="직사각형 14"/>
          <p:cNvSpPr/>
          <p:nvPr/>
        </p:nvSpPr>
        <p:spPr>
          <a:xfrm>
            <a:off x="10260301" y="93749"/>
            <a:ext cx="9220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bg1"/>
                </a:solidFill>
              </a:rPr>
              <a:t>IPSec</a:t>
            </a:r>
            <a:endParaRPr lang="en-US" altLang="ko-KR" sz="2400" dirty="0" smtClean="0">
              <a:solidFill>
                <a:schemeClr val="bg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423907" y="108428"/>
            <a:ext cx="921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SSL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9088446" y="88752"/>
            <a:ext cx="841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L2TP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7886037" y="87086"/>
            <a:ext cx="87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PPTP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L2F</a:t>
            </a:r>
            <a:endParaRPr lang="en-US" altLang="ko-KR" sz="32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652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_x497098504" descr="EMB000026dc144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1" t="2251" r="2281" b="2251"/>
          <a:stretch>
            <a:fillRect/>
          </a:stretch>
        </p:blipFill>
        <p:spPr bwMode="auto">
          <a:xfrm>
            <a:off x="3153809" y="851338"/>
            <a:ext cx="5463632" cy="5764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-175" y="0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4" name="직사각형 13"/>
          <p:cNvSpPr/>
          <p:nvPr/>
        </p:nvSpPr>
        <p:spPr>
          <a:xfrm>
            <a:off x="103884" y="46874"/>
            <a:ext cx="24994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VPN</a:t>
            </a:r>
            <a:r>
              <a:rPr lang="ko-KR" altLang="en-US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프로토콜</a:t>
            </a:r>
            <a:endParaRPr lang="ko-KR" altLang="en-US" sz="3200" spc="-150" dirty="0"/>
          </a:p>
        </p:txBody>
      </p:sp>
      <p:sp>
        <p:nvSpPr>
          <p:cNvPr id="16" name="직사각형 15"/>
          <p:cNvSpPr/>
          <p:nvPr/>
        </p:nvSpPr>
        <p:spPr>
          <a:xfrm>
            <a:off x="10260301" y="93749"/>
            <a:ext cx="9220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bg1"/>
                </a:solidFill>
              </a:rPr>
              <a:t>IPSec</a:t>
            </a:r>
            <a:endParaRPr lang="en-US" altLang="ko-KR" sz="2400" dirty="0" smtClean="0">
              <a:solidFill>
                <a:schemeClr val="bg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1423907" y="108428"/>
            <a:ext cx="921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SSL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9088446" y="88752"/>
            <a:ext cx="841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L2TP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7886037" y="87086"/>
            <a:ext cx="8771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PPTP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6920818" y="93748"/>
            <a:ext cx="6559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>
                    <a:lumMod val="75000"/>
                  </a:schemeClr>
                </a:solidFill>
              </a:rPr>
              <a:t>L2F</a:t>
            </a:r>
            <a:endParaRPr lang="en-US" altLang="ko-KR" sz="32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03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-3293792" y="0"/>
            <a:ext cx="3293617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3994071" y="3039066"/>
            <a:ext cx="833433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4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VPN</a:t>
            </a:r>
            <a:r>
              <a:rPr lang="ko-KR" altLang="en-US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어떻게 응용할 수 있을까</a:t>
            </a:r>
            <a:endParaRPr lang="ko-KR" altLang="en-US" sz="4400" dirty="0"/>
          </a:p>
        </p:txBody>
      </p:sp>
      <p:grpSp>
        <p:nvGrpSpPr>
          <p:cNvPr id="15" name="그룹 14"/>
          <p:cNvGrpSpPr/>
          <p:nvPr/>
        </p:nvGrpSpPr>
        <p:grpSpPr>
          <a:xfrm>
            <a:off x="78223" y="696959"/>
            <a:ext cx="3348558" cy="5313455"/>
            <a:chOff x="78223" y="696959"/>
            <a:chExt cx="3348558" cy="5313455"/>
          </a:xfrm>
        </p:grpSpPr>
        <p:sp>
          <p:nvSpPr>
            <p:cNvPr id="16" name="직사각형 15"/>
            <p:cNvSpPr/>
            <p:nvPr/>
          </p:nvSpPr>
          <p:spPr>
            <a:xfrm>
              <a:off x="78223" y="1817574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등장 배경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78224" y="696959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정의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78224" y="2938189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동작 원리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78224" y="4058803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응용</a:t>
              </a:r>
              <a:endParaRPr lang="en-US" altLang="ko-KR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78223" y="5179417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실제 연결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-175" y="0"/>
            <a:ext cx="12345796" cy="678524"/>
            <a:chOff x="-175" y="0"/>
            <a:chExt cx="12345796" cy="678524"/>
          </a:xfrm>
        </p:grpSpPr>
        <p:sp>
          <p:nvSpPr>
            <p:cNvPr id="10" name="직사각형 9"/>
            <p:cNvSpPr/>
            <p:nvPr/>
          </p:nvSpPr>
          <p:spPr>
            <a:xfrm>
              <a:off x="-175" y="0"/>
              <a:ext cx="12192000" cy="678524"/>
            </a:xfrm>
            <a:prstGeom prst="rect">
              <a:avLst/>
            </a:prstGeom>
            <a:solidFill>
              <a:srgbClr val="2DB4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03884" y="46874"/>
              <a:ext cx="249940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3200" b="1" spc="-150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VPN</a:t>
              </a:r>
              <a:r>
                <a:rPr lang="ko-KR" altLang="en-US" sz="3200" b="1" spc="-150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프로토콜</a:t>
              </a:r>
              <a:endParaRPr lang="ko-KR" altLang="en-US" sz="3200" spc="-150" dirty="0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0260301" y="93749"/>
              <a:ext cx="92204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err="1" smtClean="0">
                  <a:solidFill>
                    <a:schemeClr val="bg1">
                      <a:lumMod val="75000"/>
                    </a:schemeClr>
                  </a:solidFill>
                </a:rPr>
                <a:t>IPSec</a:t>
              </a:r>
              <a:endParaRPr lang="en-US" altLang="ko-KR" sz="2400" dirty="0" smtClean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11423907" y="108428"/>
              <a:ext cx="92171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/>
                  </a:solidFill>
                </a:rPr>
                <a:t>SSL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9088446" y="88752"/>
              <a:ext cx="84189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>
                      <a:lumMod val="75000"/>
                    </a:schemeClr>
                  </a:solidFill>
                </a:rPr>
                <a:t>L2TP</a:t>
              </a: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7886037" y="87086"/>
              <a:ext cx="87716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>
                      <a:lumMod val="75000"/>
                    </a:schemeClr>
                  </a:solidFill>
                </a:rPr>
                <a:t>PPTP</a:t>
              </a: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6920818" y="93748"/>
              <a:ext cx="6559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chemeClr val="bg1">
                      <a:lumMod val="75000"/>
                    </a:schemeClr>
                  </a:solidFill>
                </a:rPr>
                <a:t>L2F</a:t>
              </a:r>
              <a:endParaRPr lang="en-US" altLang="ko-KR" sz="3200" dirty="0" smtClean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463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44444E-6 L 0 -0.10139 " pathEditMode="relative" rAng="0" ptsTypes="AA">
                                      <p:cBhvr>
                                        <p:cTn id="6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00"/>
                            </p:stCondLst>
                            <p:childTnLst>
                              <p:par>
                                <p:cTn id="8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7032 0 L -3.125E-6 0 " pathEditMode="relative" rAng="0" ptsTypes="AA">
                                      <p:cBhvr>
                                        <p:cTn id="9" dur="8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2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1997475" y="0"/>
            <a:ext cx="5291092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pSp>
        <p:nvGrpSpPr>
          <p:cNvPr id="2" name="그룹 1"/>
          <p:cNvGrpSpPr/>
          <p:nvPr/>
        </p:nvGrpSpPr>
        <p:grpSpPr>
          <a:xfrm>
            <a:off x="0" y="244197"/>
            <a:ext cx="3796231" cy="5914302"/>
            <a:chOff x="0" y="244197"/>
            <a:chExt cx="3796231" cy="5914302"/>
          </a:xfrm>
        </p:grpSpPr>
        <p:sp>
          <p:nvSpPr>
            <p:cNvPr id="5" name="직사각형 4"/>
            <p:cNvSpPr/>
            <p:nvPr/>
          </p:nvSpPr>
          <p:spPr>
            <a:xfrm>
              <a:off x="109326" y="244197"/>
              <a:ext cx="3180679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400" b="1" spc="-150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VPN</a:t>
              </a:r>
              <a:r>
                <a:rPr lang="ko-KR" altLang="en-US" sz="4400" b="1" spc="-15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</a:t>
              </a:r>
              <a:r>
                <a:rPr lang="ko-KR" altLang="en-US" sz="4400" b="1" spc="-150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프로토콜</a:t>
              </a:r>
              <a:endParaRPr lang="ko-KR" altLang="en-US" sz="4400" spc="-150" dirty="0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0" y="1257835"/>
              <a:ext cx="379623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</a:rPr>
                <a:t>해외 사이트 속도 향상</a:t>
              </a:r>
              <a:endParaRPr lang="en-US" altLang="ko-KR" sz="28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53463" y="2271473"/>
              <a:ext cx="3089307" cy="388702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800" dirty="0" smtClean="0">
                  <a:solidFill>
                    <a:schemeClr val="bg1"/>
                  </a:solidFill>
                </a:rPr>
                <a:t>대역폭이</a:t>
              </a:r>
              <a:endParaRPr lang="en-US" altLang="ko-KR" sz="28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800" dirty="0" smtClean="0">
                  <a:solidFill>
                    <a:schemeClr val="bg1"/>
                  </a:solidFill>
                </a:rPr>
                <a:t>제한된 국내 </a:t>
              </a:r>
              <a:r>
                <a:rPr lang="en-US" altLang="ko-KR" sz="2800" dirty="0" smtClean="0">
                  <a:solidFill>
                    <a:schemeClr val="bg1"/>
                  </a:solidFill>
                </a:rPr>
                <a:t>ISP</a:t>
              </a:r>
              <a:r>
                <a:rPr lang="ko-KR" altLang="en-US" sz="2800" dirty="0" smtClean="0">
                  <a:solidFill>
                    <a:schemeClr val="bg1"/>
                  </a:solidFill>
                </a:rPr>
                <a:t>를</a:t>
              </a:r>
              <a:endParaRPr lang="en-US" altLang="ko-KR" sz="28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800" dirty="0" smtClean="0">
                  <a:solidFill>
                    <a:schemeClr val="bg1"/>
                  </a:solidFill>
                </a:rPr>
                <a:t>우회하여</a:t>
              </a:r>
              <a:endParaRPr lang="en-US" altLang="ko-KR" sz="28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800" dirty="0" smtClean="0">
                  <a:solidFill>
                    <a:schemeClr val="bg1"/>
                  </a:solidFill>
                </a:rPr>
                <a:t>대역폭 제한 없는</a:t>
              </a:r>
              <a:endParaRPr lang="en-US" altLang="ko-KR" sz="28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2800" dirty="0" smtClean="0">
                  <a:solidFill>
                    <a:schemeClr val="bg1"/>
                  </a:solidFill>
                </a:rPr>
                <a:t>ISP</a:t>
              </a:r>
              <a:r>
                <a:rPr lang="ko-KR" altLang="en-US" sz="2800" dirty="0" smtClean="0">
                  <a:solidFill>
                    <a:schemeClr val="bg1"/>
                  </a:solidFill>
                </a:rPr>
                <a:t>를 경유하여</a:t>
              </a:r>
              <a:endParaRPr lang="en-US" altLang="ko-KR" sz="28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2800" dirty="0" smtClean="0">
                  <a:solidFill>
                    <a:schemeClr val="bg1"/>
                  </a:solidFill>
                </a:rPr>
                <a:t>연결</a:t>
              </a:r>
              <a:endParaRPr lang="en-US" altLang="ko-KR" sz="2800" dirty="0" smtClean="0">
                <a:solidFill>
                  <a:schemeClr val="bg1"/>
                </a:solidFill>
              </a:endParaRPr>
            </a:p>
          </p:txBody>
        </p:sp>
      </p:grpSp>
      <p:pic>
        <p:nvPicPr>
          <p:cNvPr id="28673" name="_x497098584" descr="EMB000026dc14d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" t="5235" r="2486" b="5235"/>
          <a:stretch>
            <a:fillRect/>
          </a:stretch>
        </p:blipFill>
        <p:spPr bwMode="auto">
          <a:xfrm>
            <a:off x="4047670" y="1538540"/>
            <a:ext cx="7956104" cy="3859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090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0 L 0.04688 0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4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8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1" y="0"/>
            <a:ext cx="3293617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3675338" y="3039066"/>
            <a:ext cx="892263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실제로 </a:t>
            </a:r>
            <a:r>
              <a:rPr lang="en-US" altLang="ko-KR" sz="44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VPN</a:t>
            </a:r>
            <a:r>
              <a:rPr lang="ko-KR" altLang="en-US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통해 연결시켜보자</a:t>
            </a:r>
            <a:r>
              <a:rPr lang="en-US" altLang="ko-KR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!</a:t>
            </a:r>
            <a:endParaRPr lang="en-US" altLang="ko-KR" sz="44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78223" y="696959"/>
            <a:ext cx="3348558" cy="5313455"/>
            <a:chOff x="78223" y="696959"/>
            <a:chExt cx="3348558" cy="5313455"/>
          </a:xfrm>
        </p:grpSpPr>
        <p:sp>
          <p:nvSpPr>
            <p:cNvPr id="16" name="직사각형 15"/>
            <p:cNvSpPr/>
            <p:nvPr/>
          </p:nvSpPr>
          <p:spPr>
            <a:xfrm>
              <a:off x="78223" y="1817574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등장 배경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78224" y="696959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정의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78224" y="2938189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동작 원리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78224" y="4058803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응용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78223" y="5179417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실제 연결</a:t>
              </a:r>
              <a:endParaRPr lang="en-US" altLang="ko-KR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002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0 L -0.25 0 " pathEditMode="relative" rAng="0" ptsTypes="AA">
                                      <p:cBhvr>
                                        <p:cTn id="12" dur="8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PN시연영상_수정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-1" y="0"/>
            <a:ext cx="3293617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5" name="직사각형 14"/>
          <p:cNvSpPr/>
          <p:nvPr/>
        </p:nvSpPr>
        <p:spPr>
          <a:xfrm>
            <a:off x="3675338" y="3039066"/>
            <a:ext cx="892263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실제로 </a:t>
            </a:r>
            <a:r>
              <a:rPr lang="en-US" altLang="ko-KR" sz="44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VPN</a:t>
            </a:r>
            <a:r>
              <a:rPr lang="ko-KR" altLang="en-US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통해 연결시켜보자</a:t>
            </a:r>
            <a:r>
              <a:rPr lang="en-US" altLang="ko-KR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!</a:t>
            </a:r>
            <a:endParaRPr lang="en-US" altLang="ko-KR" sz="4400" b="1" dirty="0">
              <a:solidFill>
                <a:schemeClr val="tx1">
                  <a:lumMod val="65000"/>
                  <a:lumOff val="3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78223" y="696959"/>
            <a:ext cx="3348558" cy="5313455"/>
            <a:chOff x="78223" y="696959"/>
            <a:chExt cx="3348558" cy="5313455"/>
          </a:xfrm>
        </p:grpSpPr>
        <p:sp>
          <p:nvSpPr>
            <p:cNvPr id="17" name="직사각형 16"/>
            <p:cNvSpPr/>
            <p:nvPr/>
          </p:nvSpPr>
          <p:spPr>
            <a:xfrm>
              <a:off x="78223" y="1817574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등장 배경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78224" y="696959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정의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78224" y="2938189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동작 원리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78224" y="4058803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응용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78223" y="5179417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실제 연결</a:t>
              </a:r>
              <a:endParaRPr lang="en-US" altLang="ko-KR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1743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0 L -0.28034 0 " pathEditMode="relative" rAng="0" ptsTypes="AA">
                                      <p:cBhvr>
                                        <p:cTn id="6" dur="8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1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00"/>
                            </p:stCondLst>
                            <p:childTnLst>
                              <p:par>
                                <p:cTn id="14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4" grpId="0" animBg="1"/>
      <p:bldP spid="1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013119" y="3027636"/>
            <a:ext cx="61654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72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감사합니다</a:t>
            </a:r>
            <a:r>
              <a:rPr lang="en-US" altLang="ko-KR" sz="72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!</a:t>
            </a:r>
            <a:endParaRPr lang="en-US" altLang="ko-KR" sz="7200" b="1" dirty="0">
              <a:solidFill>
                <a:schemeClr val="accent6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-175" y="-685634"/>
            <a:ext cx="12192000" cy="678524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2" name="직사각형 11"/>
          <p:cNvSpPr/>
          <p:nvPr/>
        </p:nvSpPr>
        <p:spPr>
          <a:xfrm>
            <a:off x="103884" y="46874"/>
            <a:ext cx="10454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spc="-15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Q&amp;A</a:t>
            </a:r>
            <a:endParaRPr lang="ko-KR" altLang="en-US" sz="3200" spc="-150" dirty="0"/>
          </a:p>
        </p:txBody>
      </p:sp>
    </p:spTree>
    <p:extLst>
      <p:ext uri="{BB962C8B-B14F-4D97-AF65-F5344CB8AC3E}">
        <p14:creationId xmlns:p14="http://schemas.microsoft.com/office/powerpoint/2010/main" val="103507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96296E-6 L 0 0.1 " pathEditMode="relative" rAng="0" ptsTypes="AA">
                                      <p:cBhvr>
                                        <p:cTn id="6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4003019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pic>
        <p:nvPicPr>
          <p:cNvPr id="2051" name="_x210524504" descr="EMB00000c6c523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0" t="3734" r="5162" b="3734"/>
          <a:stretch>
            <a:fillRect/>
          </a:stretch>
        </p:blipFill>
        <p:spPr bwMode="auto">
          <a:xfrm>
            <a:off x="4342463" y="727988"/>
            <a:ext cx="7698574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그룹 2"/>
          <p:cNvGrpSpPr/>
          <p:nvPr/>
        </p:nvGrpSpPr>
        <p:grpSpPr>
          <a:xfrm>
            <a:off x="109326" y="244197"/>
            <a:ext cx="3344097" cy="6018964"/>
            <a:chOff x="109326" y="244197"/>
            <a:chExt cx="3344097" cy="6018964"/>
          </a:xfrm>
        </p:grpSpPr>
        <p:sp>
          <p:nvSpPr>
            <p:cNvPr id="5" name="직사각형 4"/>
            <p:cNvSpPr/>
            <p:nvPr/>
          </p:nvSpPr>
          <p:spPr>
            <a:xfrm>
              <a:off x="109326" y="244197"/>
              <a:ext cx="120097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60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NAT</a:t>
              </a:r>
              <a:endParaRPr lang="ko-KR" altLang="en-US" sz="6000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771842" y="1800148"/>
              <a:ext cx="245932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사설 </a:t>
              </a:r>
              <a:r>
                <a:rPr lang="en-US" altLang="ko-KR" sz="3200" dirty="0" smtClean="0">
                  <a:solidFill>
                    <a:schemeClr val="bg1"/>
                  </a:solidFill>
                </a:rPr>
                <a:t>IP 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주소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771845" y="4007809"/>
              <a:ext cx="245932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공인 </a:t>
              </a:r>
              <a:r>
                <a:rPr lang="en-US" altLang="ko-KR" sz="3200" dirty="0" smtClean="0">
                  <a:solidFill>
                    <a:schemeClr val="bg1"/>
                  </a:solidFill>
                </a:rPr>
                <a:t>IP 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주소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1016301" y="5678386"/>
              <a:ext cx="197041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포트 번호</a:t>
              </a:r>
              <a:endParaRPr lang="ko-KR" alt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109326" y="1075194"/>
              <a:ext cx="334409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</a:rPr>
                <a:t>Network Address Translation</a:t>
              </a:r>
              <a:endParaRPr lang="ko-KR" altLang="en-US" dirty="0"/>
            </a:p>
          </p:txBody>
        </p:sp>
        <p:cxnSp>
          <p:nvCxnSpPr>
            <p:cNvPr id="8" name="직선 화살표 연결선 7"/>
            <p:cNvCxnSpPr/>
            <p:nvPr/>
          </p:nvCxnSpPr>
          <p:spPr>
            <a:xfrm>
              <a:off x="2001509" y="2635436"/>
              <a:ext cx="0" cy="1121860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/>
            <p:cNvSpPr/>
            <p:nvPr/>
          </p:nvSpPr>
          <p:spPr>
            <a:xfrm>
              <a:off x="1765706" y="4843097"/>
              <a:ext cx="47160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200" dirty="0" smtClean="0">
                  <a:solidFill>
                    <a:schemeClr val="bg1"/>
                  </a:solidFill>
                </a:rPr>
                <a:t>+</a:t>
              </a:r>
              <a:endParaRPr lang="ko-KR" altLang="en-US"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392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4003019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pSp>
        <p:nvGrpSpPr>
          <p:cNvPr id="2" name="그룹 1"/>
          <p:cNvGrpSpPr/>
          <p:nvPr/>
        </p:nvGrpSpPr>
        <p:grpSpPr>
          <a:xfrm>
            <a:off x="21198" y="244197"/>
            <a:ext cx="3988555" cy="5147496"/>
            <a:chOff x="21198" y="244197"/>
            <a:chExt cx="3988555" cy="5147496"/>
          </a:xfrm>
        </p:grpSpPr>
        <p:sp>
          <p:nvSpPr>
            <p:cNvPr id="5" name="직사각형 4"/>
            <p:cNvSpPr/>
            <p:nvPr/>
          </p:nvSpPr>
          <p:spPr>
            <a:xfrm>
              <a:off x="109326" y="244197"/>
              <a:ext cx="3122971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44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사설망</a:t>
              </a:r>
              <a:r>
                <a:rPr lang="ko-KR" altLang="en-US" sz="44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 구조</a:t>
              </a:r>
              <a:endParaRPr lang="ko-KR" altLang="en-US" sz="4400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109326" y="2125447"/>
              <a:ext cx="3900427" cy="1077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</a:rPr>
                <a:t> 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외부에서 직접적인</a:t>
              </a:r>
              <a:r>
                <a:rPr lang="en-US" altLang="ko-KR" sz="3200" dirty="0">
                  <a:solidFill>
                    <a:schemeClr val="bg1"/>
                  </a:solidFill>
                </a:rPr>
                <a:t> 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r>
                <a:rPr lang="ko-KR" altLang="en-US" sz="3200" dirty="0" smtClean="0">
                  <a:solidFill>
                    <a:schemeClr val="bg1"/>
                  </a:solidFill>
                </a:rPr>
                <a:t> 접근이 불가능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1198" y="4314475"/>
              <a:ext cx="3490058" cy="1077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3200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규모가 커지면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r>
                <a:rPr lang="en-US" altLang="ko-KR" sz="3200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엄청난 구축 비용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34" y="330325"/>
            <a:ext cx="6910861" cy="619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84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" y="0"/>
            <a:ext cx="3293617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4513917" y="2921168"/>
            <a:ext cx="66383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60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VPN</a:t>
            </a:r>
            <a:r>
              <a:rPr lang="ko-KR" altLang="en-US" sz="6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이란 무엇일까</a:t>
            </a:r>
            <a:endParaRPr lang="ko-KR" altLang="en-US" sz="6000" dirty="0"/>
          </a:p>
        </p:txBody>
      </p:sp>
      <p:grpSp>
        <p:nvGrpSpPr>
          <p:cNvPr id="3" name="그룹 2"/>
          <p:cNvGrpSpPr/>
          <p:nvPr/>
        </p:nvGrpSpPr>
        <p:grpSpPr>
          <a:xfrm>
            <a:off x="78223" y="696959"/>
            <a:ext cx="3348558" cy="5313455"/>
            <a:chOff x="78223" y="696959"/>
            <a:chExt cx="3348558" cy="5313455"/>
          </a:xfrm>
        </p:grpSpPr>
        <p:sp>
          <p:nvSpPr>
            <p:cNvPr id="15" name="직사각형 14"/>
            <p:cNvSpPr/>
            <p:nvPr/>
          </p:nvSpPr>
          <p:spPr>
            <a:xfrm>
              <a:off x="78223" y="1817574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등장 배경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78224" y="696959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정의</a:t>
              </a:r>
              <a:endParaRPr lang="en-US" altLang="ko-KR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78224" y="2938189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동작 원리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78224" y="4058803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응용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78223" y="5179417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실제 연결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2593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0 L -0.25 0 " pathEditMode="relative" rAng="0" ptsTypes="AA">
                                      <p:cBhvr>
                                        <p:cTn id="6" dur="8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-1997475" y="0"/>
            <a:ext cx="5291092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345" y="228819"/>
            <a:ext cx="7787107" cy="6400362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0" y="244197"/>
            <a:ext cx="3756156" cy="5687653"/>
            <a:chOff x="0" y="244197"/>
            <a:chExt cx="3756156" cy="5687653"/>
          </a:xfrm>
        </p:grpSpPr>
        <p:sp>
          <p:nvSpPr>
            <p:cNvPr id="5" name="직사각형 4"/>
            <p:cNvSpPr/>
            <p:nvPr/>
          </p:nvSpPr>
          <p:spPr>
            <a:xfrm>
              <a:off x="109326" y="244197"/>
              <a:ext cx="2327881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4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VPN</a:t>
              </a:r>
              <a:r>
                <a:rPr lang="ko-KR" altLang="en-US" sz="44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이란</a:t>
              </a:r>
              <a:r>
                <a:rPr lang="en-US" altLang="ko-KR" sz="44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?</a:t>
              </a:r>
              <a:endParaRPr lang="ko-KR" altLang="en-US" sz="4400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0" y="1581329"/>
              <a:ext cx="3756156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3200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3200" dirty="0" err="1" smtClean="0">
                  <a:solidFill>
                    <a:schemeClr val="bg1"/>
                  </a:solidFill>
                </a:rPr>
                <a:t>공개망을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 통해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3200" dirty="0">
                  <a:solidFill>
                    <a:schemeClr val="bg1"/>
                  </a:solidFill>
                </a:rPr>
                <a:t> </a:t>
              </a:r>
              <a:r>
                <a:rPr lang="ko-KR" altLang="en-US" sz="3200" dirty="0" err="1" smtClean="0">
                  <a:solidFill>
                    <a:schemeClr val="bg1"/>
                  </a:solidFill>
                </a:rPr>
                <a:t>사설망과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 연결하는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en-US" altLang="ko-KR" sz="3200" dirty="0">
                  <a:solidFill>
                    <a:schemeClr val="bg1"/>
                  </a:solidFill>
                </a:rPr>
                <a:t> 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기술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82503" y="3718680"/>
              <a:ext cx="2791149" cy="22131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3200" dirty="0" smtClean="0">
                  <a:solidFill>
                    <a:schemeClr val="bg1"/>
                  </a:solidFill>
                </a:rPr>
                <a:t>보안적인 측면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3200" dirty="0" smtClean="0">
                  <a:solidFill>
                    <a:schemeClr val="bg1"/>
                  </a:solidFill>
                </a:rPr>
                <a:t>관리적인 측면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3200" dirty="0" smtClean="0">
                  <a:solidFill>
                    <a:schemeClr val="bg1"/>
                  </a:solidFill>
                </a:rPr>
                <a:t>기능적인 측면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830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0 L 0.05534 0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6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4003019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grpSp>
        <p:nvGrpSpPr>
          <p:cNvPr id="2" name="그룹 1"/>
          <p:cNvGrpSpPr/>
          <p:nvPr/>
        </p:nvGrpSpPr>
        <p:grpSpPr>
          <a:xfrm>
            <a:off x="109326" y="244197"/>
            <a:ext cx="4033543" cy="5398300"/>
            <a:chOff x="109326" y="244197"/>
            <a:chExt cx="4033543" cy="5398300"/>
          </a:xfrm>
        </p:grpSpPr>
        <p:sp>
          <p:nvSpPr>
            <p:cNvPr id="5" name="직사각형 4"/>
            <p:cNvSpPr/>
            <p:nvPr/>
          </p:nvSpPr>
          <p:spPr>
            <a:xfrm>
              <a:off x="109326" y="244197"/>
              <a:ext cx="2770310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4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VPN</a:t>
              </a:r>
              <a:r>
                <a:rPr lang="ko-KR" altLang="en-US" sz="44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특징</a:t>
              </a:r>
              <a:endParaRPr lang="ko-KR" altLang="en-US" sz="4400" dirty="0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535236" y="1425958"/>
              <a:ext cx="2935419" cy="403187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3200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상호 인증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pPr>
                <a:lnSpc>
                  <a:spcPct val="200000"/>
                </a:lnSpc>
              </a:pPr>
              <a:r>
                <a:rPr lang="en-US" altLang="ko-KR" sz="3200" dirty="0">
                  <a:solidFill>
                    <a:schemeClr val="bg1"/>
                  </a:solidFill>
                </a:rPr>
                <a:t> 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데이터 </a:t>
              </a:r>
              <a:r>
                <a:rPr lang="ko-KR" altLang="en-US" sz="3200" dirty="0" err="1" smtClean="0">
                  <a:solidFill>
                    <a:schemeClr val="bg1"/>
                  </a:solidFill>
                </a:rPr>
                <a:t>무결성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pPr>
                <a:lnSpc>
                  <a:spcPct val="200000"/>
                </a:lnSpc>
              </a:pPr>
              <a:r>
                <a:rPr lang="en-US" altLang="ko-KR" sz="3200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데이터 암호화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pPr>
                <a:lnSpc>
                  <a:spcPct val="200000"/>
                </a:lnSpc>
              </a:pPr>
              <a:r>
                <a:rPr lang="en-US" altLang="ko-KR" sz="3200" dirty="0">
                  <a:solidFill>
                    <a:schemeClr val="bg1"/>
                  </a:solidFill>
                </a:rPr>
                <a:t> </a:t>
              </a:r>
              <a:r>
                <a:rPr lang="en-US" altLang="ko-KR" sz="3200" dirty="0" err="1" smtClean="0">
                  <a:solidFill>
                    <a:schemeClr val="bg1"/>
                  </a:solidFill>
                </a:rPr>
                <a:t>QoS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798772" y="5273165"/>
              <a:ext cx="334409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</a:rPr>
                <a:t>Quality of Service</a:t>
              </a:r>
              <a:endParaRPr lang="ko-KR" altLang="en-US" dirty="0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4205015" y="763483"/>
            <a:ext cx="2867866" cy="2867866"/>
            <a:chOff x="4142869" y="0"/>
            <a:chExt cx="2867866" cy="2867866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2869" y="0"/>
              <a:ext cx="2867866" cy="2867866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4642892" y="2406201"/>
              <a:ext cx="18678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accent6"/>
                  </a:solidFill>
                </a:rPr>
                <a:t>Certification</a:t>
              </a:r>
              <a:endParaRPr lang="ko-KR" altLang="en-US" sz="2400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6865414" y="2131424"/>
            <a:ext cx="2595152" cy="2633720"/>
            <a:chOff x="6907231" y="2131424"/>
            <a:chExt cx="2595152" cy="263372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7231" y="2131424"/>
              <a:ext cx="2595152" cy="259515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7369995" y="4303479"/>
              <a:ext cx="16696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accent6"/>
                  </a:solidFill>
                </a:rPr>
                <a:t>Encryption</a:t>
              </a:r>
              <a:endParaRPr lang="ko-KR" altLang="en-US" sz="2400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9253099" y="3381297"/>
            <a:ext cx="2715810" cy="2571181"/>
            <a:chOff x="9190953" y="4286819"/>
            <a:chExt cx="2715810" cy="2571181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90953" y="4286819"/>
              <a:ext cx="2715810" cy="2571181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877520" y="6396335"/>
              <a:ext cx="13426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>
                  <a:solidFill>
                    <a:schemeClr val="accent6"/>
                  </a:solidFill>
                </a:rPr>
                <a:t>Integrity</a:t>
              </a:r>
              <a:endParaRPr lang="ko-KR" altLang="en-US" sz="2400" dirty="0">
                <a:solidFill>
                  <a:schemeClr val="accent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1409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1" y="0"/>
            <a:ext cx="3293617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2" name="직사각형 1"/>
          <p:cNvSpPr/>
          <p:nvPr/>
        </p:nvSpPr>
        <p:spPr>
          <a:xfrm>
            <a:off x="4025883" y="3008288"/>
            <a:ext cx="802655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800" b="1" dirty="0" smtClean="0">
                <a:solidFill>
                  <a:schemeClr val="accent6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VPN</a:t>
            </a:r>
            <a:r>
              <a:rPr lang="ko-KR" altLang="en-US" sz="4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은 어떻게 등장하였을까</a:t>
            </a:r>
            <a:endParaRPr lang="ko-KR" altLang="en-US" sz="4800" dirty="0"/>
          </a:p>
        </p:txBody>
      </p:sp>
      <p:grpSp>
        <p:nvGrpSpPr>
          <p:cNvPr id="10" name="그룹 9"/>
          <p:cNvGrpSpPr/>
          <p:nvPr/>
        </p:nvGrpSpPr>
        <p:grpSpPr>
          <a:xfrm>
            <a:off x="78223" y="696959"/>
            <a:ext cx="3348558" cy="5313455"/>
            <a:chOff x="78223" y="696959"/>
            <a:chExt cx="3348558" cy="5313455"/>
          </a:xfrm>
        </p:grpSpPr>
        <p:sp>
          <p:nvSpPr>
            <p:cNvPr id="15" name="직사각형 14"/>
            <p:cNvSpPr/>
            <p:nvPr/>
          </p:nvSpPr>
          <p:spPr>
            <a:xfrm>
              <a:off x="78223" y="1817574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등장 배경</a:t>
              </a:r>
              <a:endParaRPr lang="en-US" altLang="ko-KR" sz="28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78224" y="696959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정의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78224" y="2938189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동작 원리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78224" y="4058803"/>
              <a:ext cx="242762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응용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78223" y="5179417"/>
              <a:ext cx="334855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- </a:t>
              </a:r>
              <a:r>
                <a:rPr lang="en-US" altLang="ko-KR" sz="4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</a:t>
              </a:r>
              <a:r>
                <a:rPr lang="en-US" altLang="ko-KR" sz="2800" b="1" dirty="0" err="1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pn</a:t>
              </a:r>
              <a:r>
                <a:rPr lang="ko-KR" altLang="en-US" sz="2800" b="1" dirty="0" smtClean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실제 연결</a:t>
              </a:r>
              <a:endParaRPr lang="en-US" altLang="ko-KR" sz="2800" b="1" dirty="0">
                <a:solidFill>
                  <a:schemeClr val="bg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2109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0 L -0.25 0 " pathEditMode="relative" rAng="0" ptsTypes="AA">
                                      <p:cBhvr>
                                        <p:cTn id="6" dur="8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-1997475" y="0"/>
            <a:ext cx="5291092" cy="6858000"/>
          </a:xfrm>
          <a:prstGeom prst="rect">
            <a:avLst/>
          </a:prstGeom>
          <a:solidFill>
            <a:srgbClr val="2DB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410" y="147371"/>
            <a:ext cx="5934240" cy="6132048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47180" y="244197"/>
            <a:ext cx="3881191" cy="5856065"/>
            <a:chOff x="47180" y="244197"/>
            <a:chExt cx="3881191" cy="5856065"/>
          </a:xfrm>
        </p:grpSpPr>
        <p:sp>
          <p:nvSpPr>
            <p:cNvPr id="5" name="직사각형 4"/>
            <p:cNvSpPr/>
            <p:nvPr/>
          </p:nvSpPr>
          <p:spPr>
            <a:xfrm>
              <a:off x="47180" y="244197"/>
              <a:ext cx="3881191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400" b="1" spc="-300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VPN</a:t>
              </a:r>
              <a:r>
                <a:rPr lang="ko-KR" altLang="en-US" sz="4400" b="1" spc="-300" dirty="0" smtClean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의 등장 배경</a:t>
              </a:r>
              <a:endParaRPr lang="ko-KR" altLang="en-US" sz="4400" spc="-300" dirty="0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811119" y="1506026"/>
              <a:ext cx="2380780" cy="1077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소규모 공간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업무 처리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016301" y="3264535"/>
              <a:ext cx="1970411" cy="1077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건물 단위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업무 처리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41335" y="5023044"/>
              <a:ext cx="2959464" cy="1077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본사</a:t>
              </a:r>
              <a:r>
                <a:rPr lang="en-US" altLang="ko-KR" sz="3200" dirty="0" smtClean="0">
                  <a:solidFill>
                    <a:schemeClr val="bg1"/>
                  </a:solidFill>
                </a:rPr>
                <a:t>-</a:t>
              </a:r>
              <a:r>
                <a:rPr lang="ko-KR" altLang="en-US" sz="3200" dirty="0" smtClean="0">
                  <a:solidFill>
                    <a:schemeClr val="bg1"/>
                  </a:solidFill>
                </a:rPr>
                <a:t>지사 관계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sz="3200" dirty="0" smtClean="0">
                  <a:solidFill>
                    <a:schemeClr val="bg1"/>
                  </a:solidFill>
                </a:rPr>
                <a:t>업무 처리</a:t>
              </a:r>
              <a:endParaRPr lang="en-US" altLang="ko-KR" sz="3200" dirty="0" smtClean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7273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0 L 0.05534 0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6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4618</TotalTime>
  <Words>1966</Words>
  <Application>Microsoft Office PowerPoint</Application>
  <PresentationFormat>와이드스크린</PresentationFormat>
  <Paragraphs>418</Paragraphs>
  <Slides>29</Slides>
  <Notes>29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4" baseType="lpstr">
      <vt:lpstr>맑은 고딕</vt:lpstr>
      <vt:lpstr>나눔고딕</vt:lpstr>
      <vt:lpstr>Arial</vt:lpstr>
      <vt:lpstr>나눔고딕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</dc:creator>
  <cp:lastModifiedBy>Hong</cp:lastModifiedBy>
  <cp:revision>128</cp:revision>
  <dcterms:created xsi:type="dcterms:W3CDTF">2016-11-13T10:12:55Z</dcterms:created>
  <dcterms:modified xsi:type="dcterms:W3CDTF">2016-11-20T23:49:46Z</dcterms:modified>
</cp:coreProperties>
</file>